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60" r:id="rId5"/>
    <p:sldId id="261" r:id="rId6"/>
    <p:sldId id="262" r:id="rId7"/>
    <p:sldId id="263" r:id="rId8"/>
    <p:sldId id="264" r:id="rId9"/>
    <p:sldId id="265" r:id="rId10"/>
    <p:sldId id="266"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0" d="100"/>
          <a:sy n="60" d="100"/>
        </p:scale>
        <p:origin x="-78" y="-113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A318C5E-6CC0-4DDE-93E0-5A79DD945141}" type="datetimeFigureOut">
              <a:rPr lang="en-US" smtClean="0"/>
              <a:t>7/5/2012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A318C5E-6CC0-4DDE-93E0-5A79DD945141}" type="datetimeFigureOut">
              <a:rPr lang="en-US" smtClean="0"/>
              <a:t>7/5/2012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A318C5E-6CC0-4DDE-93E0-5A79DD945141}" type="datetimeFigureOut">
              <a:rPr lang="en-US" smtClean="0"/>
              <a:t>7/5/2012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A318C5E-6CC0-4DDE-93E0-5A79DD945141}" type="datetimeFigureOut">
              <a:rPr lang="en-US" smtClean="0"/>
              <a:t>7/5/2012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A318C5E-6CC0-4DDE-93E0-5A79DD945141}" type="datetimeFigureOut">
              <a:rPr lang="en-US" smtClean="0"/>
              <a:t>7/5/2012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A318C5E-6CC0-4DDE-93E0-5A79DD945141}" type="datetimeFigureOut">
              <a:rPr lang="en-US" smtClean="0"/>
              <a:t>7/5/2012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A318C5E-6CC0-4DDE-93E0-5A79DD945141}" type="datetimeFigureOut">
              <a:rPr lang="en-US" smtClean="0"/>
              <a:t>7/5/2012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A318C5E-6CC0-4DDE-93E0-5A79DD945141}" type="datetimeFigureOut">
              <a:rPr lang="en-US" smtClean="0"/>
              <a:t>7/5/2012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A318C5E-6CC0-4DDE-93E0-5A79DD945141}" type="datetimeFigureOut">
              <a:rPr lang="en-US" smtClean="0"/>
              <a:t>7/5/2012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A318C5E-6CC0-4DDE-93E0-5A79DD945141}" type="datetimeFigureOut">
              <a:rPr lang="en-US" smtClean="0"/>
              <a:t>7/5/2012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A318C5E-6CC0-4DDE-93E0-5A79DD945141}" type="datetimeFigureOut">
              <a:rPr lang="en-US" smtClean="0"/>
              <a:t>7/5/2012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0992909-06FB-47B1-9307-0485AC46AEF7}"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A318C5E-6CC0-4DDE-93E0-5A79DD945141}" type="datetimeFigureOut">
              <a:rPr lang="en-US" smtClean="0"/>
              <a:t>7/5/2012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0992909-06FB-47B1-9307-0485AC46AEF7}"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Program Evaluation	</a:t>
            </a:r>
            <a:endParaRPr lang="en-US" dirty="0"/>
          </a:p>
        </p:txBody>
      </p:sp>
      <p:sp>
        <p:nvSpPr>
          <p:cNvPr id="3" name="Subtitle 2"/>
          <p:cNvSpPr>
            <a:spLocks noGrp="1"/>
          </p:cNvSpPr>
          <p:nvPr>
            <p:ph type="subTitle" idx="1"/>
          </p:nvPr>
        </p:nvSpPr>
        <p:spPr/>
        <p:txBody>
          <a:bodyPr/>
          <a:lstStyle/>
          <a:p>
            <a:r>
              <a:rPr lang="en-US" dirty="0" smtClean="0"/>
              <a:t>Making sure instruction works.</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normAutofit fontScale="90000"/>
          </a:bodyPr>
          <a:lstStyle/>
          <a:p>
            <a:r>
              <a:rPr lang="en-US" dirty="0" smtClean="0"/>
              <a:t>Contextual Factors That Affect Results</a:t>
            </a:r>
            <a:endParaRPr lang="en-US" dirty="0"/>
          </a:p>
        </p:txBody>
      </p:sp>
      <p:sp>
        <p:nvSpPr>
          <p:cNvPr id="6" name="Content Placeholder 5"/>
          <p:cNvSpPr>
            <a:spLocks noGrp="1"/>
          </p:cNvSpPr>
          <p:nvPr>
            <p:ph idx="1"/>
          </p:nvPr>
        </p:nvSpPr>
        <p:spPr/>
        <p:txBody>
          <a:bodyPr>
            <a:normAutofit fontScale="70000" lnSpcReduction="20000"/>
          </a:bodyPr>
          <a:lstStyle/>
          <a:p>
            <a:r>
              <a:rPr lang="en-US" dirty="0" smtClean="0"/>
              <a:t>Level one evaluation: Implementation factors can affect the outcome of the evaluation. If not given enough time participants will rush through the evaluation and not give thoughtful answers. </a:t>
            </a:r>
          </a:p>
          <a:p>
            <a:r>
              <a:rPr lang="en-US" dirty="0" smtClean="0"/>
              <a:t>Level Three evaluations: If there is a time lapse between completion of the course and when the participants are instated as working EMTs, there may be a loss of information.</a:t>
            </a:r>
          </a:p>
          <a:p>
            <a:r>
              <a:rPr lang="en-US" dirty="0" smtClean="0"/>
              <a:t>Level four evaluations:  The length of time between the completion of the course and the level four evaluation may pose a problem. Management may want faster answers to their questions about the success of the course and the ROI. Level four evaluations are cost prohibitive. It is difficult to separate outside variables that affect the performance of the participants and the control group on any given day.</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Designers</a:t>
            </a:r>
            <a:endParaRPr lang="en-US" dirty="0"/>
          </a:p>
        </p:txBody>
      </p:sp>
      <p:sp>
        <p:nvSpPr>
          <p:cNvPr id="3" name="Content Placeholder 2"/>
          <p:cNvSpPr>
            <a:spLocks noGrp="1"/>
          </p:cNvSpPr>
          <p:nvPr>
            <p:ph idx="1"/>
          </p:nvPr>
        </p:nvSpPr>
        <p:spPr/>
        <p:txBody>
          <a:bodyPr/>
          <a:lstStyle/>
          <a:p>
            <a:r>
              <a:rPr lang="en-US" dirty="0" smtClean="0"/>
              <a:t>Mark Bullard</a:t>
            </a:r>
          </a:p>
          <a:p>
            <a:r>
              <a:rPr lang="en-US" dirty="0" smtClean="0"/>
              <a:t>Carmela </a:t>
            </a:r>
            <a:r>
              <a:rPr lang="en-US" dirty="0" err="1" smtClean="0"/>
              <a:t>DeRoy</a:t>
            </a:r>
            <a:endParaRPr lang="en-US" dirty="0" smtClean="0"/>
          </a:p>
          <a:p>
            <a:r>
              <a:rPr lang="en-US" dirty="0" smtClean="0"/>
              <a:t>Ashley McCormick		</a:t>
            </a:r>
          </a:p>
          <a:p>
            <a:r>
              <a:rPr lang="en-US" dirty="0" smtClean="0"/>
              <a:t>Lucia </a:t>
            </a:r>
            <a:r>
              <a:rPr lang="en-US" dirty="0" err="1" smtClean="0"/>
              <a:t>Salters</a:t>
            </a:r>
            <a:endParaRPr lang="en-US" dirty="0" smtClean="0"/>
          </a:p>
          <a:p>
            <a:r>
              <a:rPr lang="en-US" dirty="0" smtClean="0"/>
              <a:t>Susan Trejo</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Overview of Proposed Evaluation Plan</a:t>
            </a:r>
            <a:endParaRPr lang="en-US" dirty="0"/>
          </a:p>
        </p:txBody>
      </p:sp>
      <p:sp>
        <p:nvSpPr>
          <p:cNvPr id="3" name="Content Placeholder 2"/>
          <p:cNvSpPr>
            <a:spLocks noGrp="1"/>
          </p:cNvSpPr>
          <p:nvPr>
            <p:ph idx="1"/>
          </p:nvPr>
        </p:nvSpPr>
        <p:spPr/>
        <p:txBody>
          <a:bodyPr/>
          <a:lstStyle/>
          <a:p>
            <a:pPr>
              <a:buNone/>
            </a:pPr>
            <a:r>
              <a:rPr lang="en-US" dirty="0" smtClean="0"/>
              <a:t>This is a new version of the EMT training course. The plan is to use a variety of evaluation tools to ensure that the new course materials are congruent with the goals and objectives set forth by the client, to ensure that the materials and technology are congruent and effective, and to ensure that the new course offers a positive ROI for the client.</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Design reviews</a:t>
            </a:r>
            <a:endParaRPr lang="en-US" dirty="0"/>
          </a:p>
        </p:txBody>
      </p:sp>
      <p:sp>
        <p:nvSpPr>
          <p:cNvPr id="4" name="Content Placeholder 3"/>
          <p:cNvSpPr>
            <a:spLocks noGrp="1"/>
          </p:cNvSpPr>
          <p:nvPr>
            <p:ph sz="half" idx="1"/>
          </p:nvPr>
        </p:nvSpPr>
        <p:spPr/>
        <p:txBody>
          <a:bodyPr>
            <a:normAutofit fontScale="70000" lnSpcReduction="20000"/>
          </a:bodyPr>
          <a:lstStyle/>
          <a:p>
            <a:pPr>
              <a:buNone/>
            </a:pPr>
            <a:r>
              <a:rPr lang="en-US" dirty="0" smtClean="0"/>
              <a:t>At this stage of evaluation the design will be compared to the stated goals set forth by the client. The functionality, congruence, strategies for pace, relevancy, gaining and maintaining attention, tools and technologies, media will all be tested.	</a:t>
            </a:r>
            <a:endParaRPr lang="en-US" dirty="0"/>
          </a:p>
        </p:txBody>
      </p:sp>
      <p:sp>
        <p:nvSpPr>
          <p:cNvPr id="5" name="Content Placeholder 4"/>
          <p:cNvSpPr>
            <a:spLocks noGrp="1"/>
          </p:cNvSpPr>
          <p:nvPr>
            <p:ph sz="half" idx="2"/>
          </p:nvPr>
        </p:nvSpPr>
        <p:spPr/>
        <p:txBody>
          <a:bodyPr>
            <a:normAutofit fontScale="70000" lnSpcReduction="20000"/>
          </a:bodyPr>
          <a:lstStyle/>
          <a:p>
            <a:r>
              <a:rPr lang="en-US" dirty="0" smtClean="0"/>
              <a:t>Goal Review: Does the instruction meet the needs assessment?</a:t>
            </a:r>
          </a:p>
          <a:p>
            <a:r>
              <a:rPr lang="en-US" dirty="0" smtClean="0"/>
              <a:t>Task Analysis Review: Are prerequisite skills as indicated in the task analysis clearly stated?</a:t>
            </a:r>
          </a:p>
          <a:p>
            <a:r>
              <a:rPr lang="en-US" dirty="0" smtClean="0"/>
              <a:t>Are the learners accurately portrayed and are the lessons correctly designed for the target audience?</a:t>
            </a:r>
          </a:p>
          <a:p>
            <a:r>
              <a:rPr lang="en-US" dirty="0" smtClean="0"/>
              <a:t>Review of Assessments: Do the assessments and benchmarks reflect the course objectives precisely?</a:t>
            </a:r>
          </a:p>
          <a:p>
            <a:r>
              <a:rPr lang="en-US" dirty="0" smtClean="0"/>
              <a:t>Will the assessments clearly show which students are learning the material and which are  not? </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Small Group Review</a:t>
            </a:r>
            <a:endParaRPr lang="en-US" dirty="0"/>
          </a:p>
        </p:txBody>
      </p:sp>
      <p:sp>
        <p:nvSpPr>
          <p:cNvPr id="4" name="Content Placeholder 3"/>
          <p:cNvSpPr>
            <a:spLocks noGrp="1"/>
          </p:cNvSpPr>
          <p:nvPr>
            <p:ph sz="half" idx="1"/>
          </p:nvPr>
        </p:nvSpPr>
        <p:spPr/>
        <p:txBody>
          <a:bodyPr>
            <a:normAutofit fontScale="62500" lnSpcReduction="20000"/>
          </a:bodyPr>
          <a:lstStyle/>
          <a:p>
            <a:pPr>
              <a:buNone/>
            </a:pPr>
            <a:r>
              <a:rPr lang="en-US" dirty="0" smtClean="0"/>
              <a:t>At this stage of evaluation the design will be used by a focus group of students to test for understandability, clarity, congruence, and to see if a sample group of representative students have the requires prerequisite skills to succeed in the class. The focus group will fill out a short questionnaire that utilizes the Likert scale to </a:t>
            </a:r>
            <a:r>
              <a:rPr lang="en-US" dirty="0" smtClean="0"/>
              <a:t>rate aspects of the course. There will also be a short discussion between the designers and the focus group that will go more into depth regarding the scaling of the course on the questionnaire. </a:t>
            </a:r>
            <a:r>
              <a:rPr lang="en-US" dirty="0" smtClean="0"/>
              <a:t>Revisions will be made according to feedback from the students. </a:t>
            </a:r>
            <a:endParaRPr lang="en-US" dirty="0"/>
          </a:p>
        </p:txBody>
      </p:sp>
      <p:sp>
        <p:nvSpPr>
          <p:cNvPr id="5" name="Content Placeholder 4"/>
          <p:cNvSpPr>
            <a:spLocks noGrp="1"/>
          </p:cNvSpPr>
          <p:nvPr>
            <p:ph sz="half" idx="2"/>
          </p:nvPr>
        </p:nvSpPr>
        <p:spPr/>
        <p:txBody>
          <a:bodyPr>
            <a:normAutofit fontScale="62500" lnSpcReduction="20000"/>
          </a:bodyPr>
          <a:lstStyle/>
          <a:p>
            <a:r>
              <a:rPr lang="en-US" dirty="0" smtClean="0"/>
              <a:t>Was the technology easily understood and usable?</a:t>
            </a:r>
          </a:p>
          <a:p>
            <a:r>
              <a:rPr lang="en-US" dirty="0" smtClean="0"/>
              <a:t>Was the information presented above your pre-knowledge level?</a:t>
            </a:r>
          </a:p>
          <a:p>
            <a:r>
              <a:rPr lang="en-US" dirty="0" smtClean="0"/>
              <a:t>Was enough time spent on each section?</a:t>
            </a:r>
          </a:p>
          <a:p>
            <a:r>
              <a:rPr lang="en-US" dirty="0" smtClean="0"/>
              <a:t>Was too much time spent on any section?</a:t>
            </a:r>
          </a:p>
          <a:p>
            <a:r>
              <a:rPr lang="en-US" dirty="0" smtClean="0"/>
              <a:t>Were the objectives clearly stated and an obvious part of the instruction?</a:t>
            </a:r>
          </a:p>
          <a:p>
            <a:r>
              <a:rPr lang="en-US" dirty="0" smtClean="0"/>
              <a:t>Were the assessments clear and did they correlate to the stated objectives? Were there any erroneous or confusing questions?</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Expert Review</a:t>
            </a:r>
            <a:endParaRPr lang="en-US" dirty="0"/>
          </a:p>
        </p:txBody>
      </p:sp>
      <p:sp>
        <p:nvSpPr>
          <p:cNvPr id="5" name="Content Placeholder 4"/>
          <p:cNvSpPr>
            <a:spLocks noGrp="1"/>
          </p:cNvSpPr>
          <p:nvPr>
            <p:ph sz="half" idx="1"/>
          </p:nvPr>
        </p:nvSpPr>
        <p:spPr/>
        <p:txBody>
          <a:bodyPr>
            <a:normAutofit fontScale="77500" lnSpcReduction="20000"/>
          </a:bodyPr>
          <a:lstStyle/>
          <a:p>
            <a:pPr>
              <a:buNone/>
            </a:pPr>
            <a:r>
              <a:rPr lang="en-US" dirty="0" smtClean="0"/>
              <a:t>Before the course goes live an expert in the field of Emergency Medical Technicians will be brought in to rate the course. Again a Likert Scale will be used with space for additional comments.</a:t>
            </a:r>
            <a:endParaRPr lang="en-US" dirty="0"/>
          </a:p>
        </p:txBody>
      </p:sp>
      <p:sp>
        <p:nvSpPr>
          <p:cNvPr id="6" name="Content Placeholder 5"/>
          <p:cNvSpPr>
            <a:spLocks noGrp="1"/>
          </p:cNvSpPr>
          <p:nvPr>
            <p:ph sz="half" idx="2"/>
          </p:nvPr>
        </p:nvSpPr>
        <p:spPr/>
        <p:txBody>
          <a:bodyPr>
            <a:normAutofit fontScale="77500" lnSpcReduction="20000"/>
          </a:bodyPr>
          <a:lstStyle/>
          <a:p>
            <a:r>
              <a:rPr lang="en-US" dirty="0" smtClean="0"/>
              <a:t>An instructional design review will be done where the expert will be asked to rate the multi media and instructional strategies and pace of the course. </a:t>
            </a:r>
          </a:p>
          <a:p>
            <a:r>
              <a:rPr lang="en-US" dirty="0" smtClean="0"/>
              <a:t>A visual design review will be done where the expert will rate the visual aspect of the materials to ensure that all graphics are correct, pleasing and relevant. </a:t>
            </a:r>
          </a:p>
          <a:p>
            <a:r>
              <a:rPr lang="en-US" dirty="0" smtClean="0"/>
              <a:t>Finally a functionality review will be done where the expert will rate the functionality of the learning course. </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Level One Evaluation</a:t>
            </a:r>
            <a:endParaRPr lang="en-US" dirty="0"/>
          </a:p>
        </p:txBody>
      </p:sp>
      <p:sp>
        <p:nvSpPr>
          <p:cNvPr id="4" name="Content Placeholder 3"/>
          <p:cNvSpPr>
            <a:spLocks noGrp="1"/>
          </p:cNvSpPr>
          <p:nvPr>
            <p:ph sz="half" idx="1"/>
          </p:nvPr>
        </p:nvSpPr>
        <p:spPr/>
        <p:txBody>
          <a:bodyPr>
            <a:normAutofit fontScale="62500" lnSpcReduction="20000"/>
          </a:bodyPr>
          <a:lstStyle/>
          <a:p>
            <a:pPr>
              <a:buNone/>
            </a:pPr>
            <a:r>
              <a:rPr lang="en-US" dirty="0" smtClean="0"/>
              <a:t>Level one evaluations are surveys that are given to students at the end of a course. Since this is a new course, facilitators need to know if the class is effective. Students are I the best position to critique the course. A Likert Scale will be used to quiz the students and there will be comment spaces at the end of each section for students to elaborate on their answers. Level one evaluations can be used to make minor changes to the course. 	</a:t>
            </a:r>
            <a:endParaRPr lang="en-US" dirty="0"/>
          </a:p>
        </p:txBody>
      </p:sp>
      <p:sp>
        <p:nvSpPr>
          <p:cNvPr id="5" name="Content Placeholder 4"/>
          <p:cNvSpPr>
            <a:spLocks noGrp="1"/>
          </p:cNvSpPr>
          <p:nvPr>
            <p:ph sz="half" idx="2"/>
          </p:nvPr>
        </p:nvSpPr>
        <p:spPr/>
        <p:txBody>
          <a:bodyPr>
            <a:normAutofit fontScale="62500" lnSpcReduction="20000"/>
          </a:bodyPr>
          <a:lstStyle/>
          <a:p>
            <a:r>
              <a:rPr lang="en-US" dirty="0" smtClean="0"/>
              <a:t>The evaluations will be anonymous to ensure candid answers.</a:t>
            </a:r>
          </a:p>
          <a:p>
            <a:r>
              <a:rPr lang="en-US" dirty="0" smtClean="0"/>
              <a:t>Facilitators can also utilize the level one evaluation to suggest changes in the course.</a:t>
            </a:r>
          </a:p>
          <a:p>
            <a:r>
              <a:rPr lang="en-US" dirty="0" smtClean="0"/>
              <a:t>The client will use the level one evaluations to give insight into what areas need improvement. </a:t>
            </a:r>
          </a:p>
          <a:p>
            <a:r>
              <a:rPr lang="en-US" dirty="0" smtClean="0"/>
              <a:t>Benchmarking will be utilized with any score falling below 3 on a 4 point scale considered for change. Reasonable changes can be made during this phase.</a:t>
            </a:r>
          </a:p>
          <a:p>
            <a:r>
              <a:rPr lang="en-US" dirty="0" smtClean="0"/>
              <a:t>Major changes cannot be made to the instructional strategy based on the Level One Evaluation</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Level Three Evaluation</a:t>
            </a:r>
            <a:endParaRPr lang="en-US" dirty="0"/>
          </a:p>
        </p:txBody>
      </p:sp>
      <p:sp>
        <p:nvSpPr>
          <p:cNvPr id="4" name="Content Placeholder 3"/>
          <p:cNvSpPr>
            <a:spLocks noGrp="1"/>
          </p:cNvSpPr>
          <p:nvPr>
            <p:ph sz="half" idx="1"/>
          </p:nvPr>
        </p:nvSpPr>
        <p:spPr/>
        <p:txBody>
          <a:bodyPr>
            <a:normAutofit fontScale="70000" lnSpcReduction="20000"/>
          </a:bodyPr>
          <a:lstStyle/>
          <a:p>
            <a:pPr>
              <a:buNone/>
            </a:pPr>
            <a:r>
              <a:rPr lang="en-US" dirty="0" smtClean="0"/>
              <a:t>Six months after the completion of the course, students will be assessed to ensure knowledge retention.  The results of this level 3 evaluation will be used to determine if the training course better prepares EMTs for the field and will be able to determine if the new course impacted the participants in a positive way. This will give the client insight as to whether they should continue to offer the course as it is or opt to overhaul the course and make major changes in delivery methods.</a:t>
            </a:r>
            <a:endParaRPr lang="en-US" dirty="0"/>
          </a:p>
        </p:txBody>
      </p:sp>
      <p:sp>
        <p:nvSpPr>
          <p:cNvPr id="5" name="Content Placeholder 4"/>
          <p:cNvSpPr>
            <a:spLocks noGrp="1"/>
          </p:cNvSpPr>
          <p:nvPr>
            <p:ph sz="half" idx="2"/>
          </p:nvPr>
        </p:nvSpPr>
        <p:spPr/>
        <p:txBody>
          <a:bodyPr>
            <a:normAutofit fontScale="70000" lnSpcReduction="20000"/>
          </a:bodyPr>
          <a:lstStyle/>
          <a:p>
            <a:r>
              <a:rPr lang="en-US" dirty="0" smtClean="0"/>
              <a:t>The information used as comparison for knowledge retention will come from the level one evaluations and the assessment data collected during the class. </a:t>
            </a:r>
          </a:p>
          <a:p>
            <a:r>
              <a:rPr lang="en-US" dirty="0" smtClean="0"/>
              <a:t>The students will be observed on the job and a checklist will be employed to log the performance data. </a:t>
            </a:r>
          </a:p>
          <a:p>
            <a:r>
              <a:rPr lang="en-US" dirty="0" smtClean="0"/>
              <a:t>The knowledge level before and during training will be compared to the knowledge level six months after training. </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Level Four Evaluations</a:t>
            </a:r>
            <a:endParaRPr lang="en-US" dirty="0"/>
          </a:p>
        </p:txBody>
      </p:sp>
      <p:sp>
        <p:nvSpPr>
          <p:cNvPr id="5" name="Content Placeholder 4"/>
          <p:cNvSpPr>
            <a:spLocks noGrp="1"/>
          </p:cNvSpPr>
          <p:nvPr>
            <p:ph sz="half" idx="1"/>
          </p:nvPr>
        </p:nvSpPr>
        <p:spPr/>
        <p:txBody>
          <a:bodyPr>
            <a:normAutofit fontScale="62500" lnSpcReduction="20000"/>
          </a:bodyPr>
          <a:lstStyle/>
          <a:p>
            <a:pPr>
              <a:buNone/>
            </a:pPr>
            <a:r>
              <a:rPr lang="en-US" dirty="0" smtClean="0"/>
              <a:t>Level four evaluations will determine if the cost of training is offset by the outcome of training. The level four evaluation will take place at least a year after initial training and will coincide with yearly performance reviews.  The information provided by a level four evaluation will show if the training adequately prepared participants to become EMTs. If students taking the new course perform better than students who took the previously offered course, officials can be confidant that the new course provides a positive ROI and the new course will continue to be offered. </a:t>
            </a:r>
            <a:endParaRPr lang="en-US" dirty="0"/>
          </a:p>
        </p:txBody>
      </p:sp>
      <p:sp>
        <p:nvSpPr>
          <p:cNvPr id="6" name="Content Placeholder 5"/>
          <p:cNvSpPr>
            <a:spLocks noGrp="1"/>
          </p:cNvSpPr>
          <p:nvPr>
            <p:ph sz="half" idx="2"/>
          </p:nvPr>
        </p:nvSpPr>
        <p:spPr/>
        <p:txBody>
          <a:bodyPr>
            <a:normAutofit fontScale="62500" lnSpcReduction="20000"/>
          </a:bodyPr>
          <a:lstStyle/>
          <a:p>
            <a:r>
              <a:rPr lang="en-US" dirty="0" smtClean="0"/>
              <a:t>The information used to compare the participant’s performance will be gathered during initial training by observation and assessment scores. </a:t>
            </a:r>
          </a:p>
          <a:p>
            <a:r>
              <a:rPr lang="en-US" dirty="0" smtClean="0"/>
              <a:t>A control group will be used to compare performance. The control group will be a group that did not participate in the new training. </a:t>
            </a:r>
          </a:p>
          <a:p>
            <a:r>
              <a:rPr lang="en-US" dirty="0" smtClean="0"/>
              <a:t>All information will be gathered through normal testing administered by the Emergency Services Department. </a:t>
            </a:r>
          </a:p>
          <a:p>
            <a:r>
              <a:rPr lang="en-US" dirty="0" smtClean="0"/>
              <a:t>Students who have taken both the new training and the old training will be tracked for the first year to provide information for comparison.  </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1738</TotalTime>
  <Words>1165</Words>
  <Application>Microsoft Office PowerPoint</Application>
  <PresentationFormat>On-screen Show (4:3)</PresentationFormat>
  <Paragraphs>52</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Program Evaluation </vt:lpstr>
      <vt:lpstr>Designers</vt:lpstr>
      <vt:lpstr>Overview of Proposed Evaluation Plan</vt:lpstr>
      <vt:lpstr>Design reviews</vt:lpstr>
      <vt:lpstr>Small Group Review</vt:lpstr>
      <vt:lpstr>Expert Review</vt:lpstr>
      <vt:lpstr>Level One Evaluation</vt:lpstr>
      <vt:lpstr>Level Three Evaluation</vt:lpstr>
      <vt:lpstr>Level Four Evaluations</vt:lpstr>
      <vt:lpstr>Contextual Factors That Affect Results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Program Evaluation</dc:title>
  <dc:creator>McCormick</dc:creator>
  <cp:lastModifiedBy>McCormick</cp:lastModifiedBy>
  <cp:revision>151</cp:revision>
  <dcterms:created xsi:type="dcterms:W3CDTF">2012-07-05T15:40:38Z</dcterms:created>
  <dcterms:modified xsi:type="dcterms:W3CDTF">2012-07-06T20:39:22Z</dcterms:modified>
</cp:coreProperties>
</file>

<file path=docProps/thumbnail.jpeg>
</file>