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63" r:id="rId2"/>
    <p:sldId id="256" r:id="rId3"/>
    <p:sldId id="257" r:id="rId4"/>
    <p:sldId id="265" r:id="rId5"/>
    <p:sldId id="266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6" d="100"/>
          <a:sy n="46" d="100"/>
        </p:scale>
        <p:origin x="-12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E11E5D-126C-4042-9B6D-DA56BAEB9DD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ACEF4AE-F544-4A06-A5D5-F140D569C50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ACEF4AE-F544-4A06-A5D5-F140D569C50C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ACEF4AE-F544-4A06-A5D5-F140D569C50C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b="0" dirty="0" smtClean="0"/>
              <a:t>The purpose of the course is to introduce the student to the requirements of the Emergency Medical Technician job.</a:t>
            </a:r>
          </a:p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The topics covered include: Safe measures when operating the ambulance, Initial assessment</a:t>
            </a:r>
            <a:r>
              <a:rPr lang="en-US" baseline="0" dirty="0" smtClean="0"/>
              <a:t> of patient’s operation, CPR and defibrillator operation,  and Incident report filing.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ACEF4AE-F544-4A06-A5D5-F140D569C50C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This</a:t>
            </a:r>
            <a:r>
              <a:rPr lang="en-US" baseline="0" dirty="0" smtClean="0"/>
              <a:t> presentation includes the Goals and Objectives of the course, the Strategies of course material presentation, the Assessment Strategies for testing the students, and the overall Course </a:t>
            </a:r>
            <a:br>
              <a:rPr lang="en-US" baseline="0" dirty="0" smtClean="0"/>
            </a:br>
            <a:r>
              <a:rPr lang="en-US" baseline="0" dirty="0" smtClean="0"/>
              <a:t>Evaluation itself.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ACEF4AE-F544-4A06-A5D5-F140D569C50C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900" dirty="0" smtClean="0"/>
              <a:t>The </a:t>
            </a:r>
            <a:r>
              <a:rPr lang="en-US" sz="900" b="1" i="1" dirty="0" smtClean="0"/>
              <a:t>Pencil and Paper  </a:t>
            </a:r>
            <a:r>
              <a:rPr lang="en-US" sz="900" dirty="0" smtClean="0"/>
              <a:t>method is used to determine whether learner can identify correct answers from a given list. It also assists when the learner may have to apply a concept or principle to identify the correct answer.  With Pencil &amp; Paper, a commonly used format would be multiple choice. Some examples for this method of assessment include: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Ambulance item inspection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CPR procedure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Patient assessment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Drug choice to administer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sz="900" dirty="0" smtClean="0"/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sz="900" dirty="0" smtClean="0"/>
              <a:t>Short Answer is another pencil &amp; paper assessment method.  This helps the learners'  to determine reasons for making a decision. It requires use of intellectual skills and thinking.  Examples include: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Respond and reflect to scenarios given.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Explain the medicines, how they work, and what drugs interact negatively.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Complete the incident reports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List items in the ambulance and their use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sz="900" dirty="0" smtClean="0"/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sz="900" dirty="0" smtClean="0"/>
              <a:t>On-the-job Performance via </a:t>
            </a:r>
            <a:r>
              <a:rPr lang="en-US" sz="900" b="1" dirty="0" smtClean="0"/>
              <a:t>Simulation</a:t>
            </a:r>
            <a:r>
              <a:rPr lang="en-US" sz="900" dirty="0" smtClean="0"/>
              <a:t> allows the Instructor to gain objective feedback, helps clarify learning. It aids the Instructor as an instructional tool. Learners apply learning during instruction and get immediate feedback.  Examples include: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Witness the student driving the ambulance and ensure safe practices are being met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Witness the CPR and AED procedure with a dummy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sz="900" dirty="0" smtClean="0"/>
          </a:p>
          <a:p>
            <a:pPr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sz="900" dirty="0" smtClean="0"/>
              <a:t>On-the-job Performance via </a:t>
            </a:r>
            <a:r>
              <a:rPr lang="en-US" sz="900" b="1" dirty="0" smtClean="0"/>
              <a:t>Role Play </a:t>
            </a:r>
            <a:r>
              <a:rPr lang="en-US" sz="900" dirty="0" smtClean="0"/>
              <a:t>is a valid and practical tool as it measures what it claims to measure and the assessment is close to real life. Examples of this assessment include: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Assessing the Patient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sz="900" dirty="0" smtClean="0"/>
              <a:t>Conducting CPR</a:t>
            </a:r>
            <a:endParaRPr lang="en-US" sz="900" dirty="0"/>
          </a:p>
        </p:txBody>
      </p:sp>
      <p:sp>
        <p:nvSpPr>
          <p:cNvPr id="1126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41C530AF-0951-4825-8F30-F5527BC5B223}" type="slidenum">
              <a:rPr lang="en-US">
                <a:solidFill>
                  <a:srgbClr val="000000"/>
                </a:solidFill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5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Thank you for this opportunity to show your our presentation. </a:t>
            </a:r>
          </a:p>
          <a:p>
            <a:r>
              <a:rPr lang="en-US" dirty="0" smtClean="0"/>
              <a:t>This</a:t>
            </a:r>
            <a:r>
              <a:rPr lang="en-US" baseline="0" dirty="0" smtClean="0"/>
              <a:t> presentation included the Goals and Objectives for the course, the basic strategies for teaching the course, the Assessment Strategies for testing the students knowledge, </a:t>
            </a:r>
            <a:r>
              <a:rPr lang="en-US" dirty="0" smtClean="0"/>
              <a:t> and the Course</a:t>
            </a:r>
            <a:r>
              <a:rPr lang="en-US" baseline="0" dirty="0" smtClean="0"/>
              <a:t> Evaluation itself. We hope that our curriculum design meets your needs.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ACEF4AE-F544-4A06-A5D5-F140D569C50C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BC9307FF-A44C-4F25-B12F-DEABDBD0B247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3FB6B917-261B-4943-B092-63FD5A28904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297362"/>
          </a:xfrm>
        </p:spPr>
        <p:txBody>
          <a:bodyPr>
            <a:normAutofit/>
          </a:bodyPr>
          <a:lstStyle/>
          <a:p>
            <a:pPr algn="ctr"/>
            <a:r>
              <a:rPr lang="en-US" dirty="0" smtClean="0"/>
              <a:t> Curriculum Development</a:t>
            </a:r>
            <a:br>
              <a:rPr lang="en-US" dirty="0" smtClean="0"/>
            </a:br>
            <a:r>
              <a:rPr lang="en-US" dirty="0" smtClean="0"/>
              <a:t>Group D</a:t>
            </a:r>
            <a:br>
              <a:rPr lang="en-US" dirty="0" smtClean="0"/>
            </a:br>
            <a:r>
              <a:rPr lang="en-US" dirty="0" smtClean="0"/>
              <a:t>Walden University</a:t>
            </a:r>
            <a:br>
              <a:rPr lang="en-US" dirty="0" smtClean="0"/>
            </a:br>
            <a:r>
              <a:rPr lang="en-US" dirty="0" smtClean="0"/>
              <a:t>Dr. Burke</a:t>
            </a:r>
            <a:br>
              <a:rPr lang="en-US" dirty="0" smtClean="0"/>
            </a:br>
            <a:r>
              <a:rPr lang="en-US" dirty="0" smtClean="0"/>
              <a:t>8 July, 2012</a:t>
            </a:r>
            <a:br>
              <a:rPr lang="en-US" dirty="0" smtClean="0"/>
            </a:b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533400" y="4038600"/>
            <a:ext cx="784860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800" dirty="0" smtClean="0"/>
              <a:t>Mark Bullard, Carmela </a:t>
            </a:r>
            <a:r>
              <a:rPr lang="en-US" sz="2800" dirty="0" err="1" smtClean="0"/>
              <a:t>DeRoy</a:t>
            </a:r>
            <a:r>
              <a:rPr lang="en-US" sz="2800" dirty="0" smtClean="0"/>
              <a:t>, Ashley </a:t>
            </a:r>
            <a:r>
              <a:rPr lang="en-US" sz="2800" dirty="0" smtClean="0"/>
              <a:t>McCormick</a:t>
            </a:r>
            <a:r>
              <a:rPr lang="en-US" sz="2800" dirty="0" smtClean="0"/>
              <a:t>, Lucia </a:t>
            </a:r>
            <a:r>
              <a:rPr lang="en-US" sz="2800" dirty="0" err="1" smtClean="0"/>
              <a:t>Salters</a:t>
            </a:r>
            <a:r>
              <a:rPr lang="en-US" sz="2800" dirty="0" smtClean="0"/>
              <a:t>, and Susan Trejo 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"/>
            <a:ext cx="7772400" cy="4038599"/>
          </a:xfrm>
        </p:spPr>
        <p:txBody>
          <a:bodyPr>
            <a:normAutofit/>
          </a:bodyPr>
          <a:lstStyle/>
          <a:p>
            <a:pPr algn="ctr"/>
            <a:r>
              <a:rPr lang="en-US" dirty="0" smtClean="0"/>
              <a:t>Emergency  </a:t>
            </a:r>
            <a:r>
              <a:rPr lang="en-US" dirty="0" smtClean="0"/>
              <a:t>Services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Course Proposal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81000" y="1371600"/>
            <a:ext cx="8229600" cy="4525963"/>
          </a:xfrm>
        </p:spPr>
        <p:txBody>
          <a:bodyPr/>
          <a:lstStyle/>
          <a:p>
            <a:r>
              <a:rPr lang="en-US" b="1" dirty="0" smtClean="0">
                <a:latin typeface="Cambria" pitchFamily="18" charset="0"/>
              </a:rPr>
              <a:t>Purpose – Introductory training program for emergency medical technicians</a:t>
            </a:r>
          </a:p>
          <a:p>
            <a:endParaRPr lang="en-US" b="1" dirty="0" smtClean="0">
              <a:latin typeface="Cambria" pitchFamily="18" charset="0"/>
            </a:endParaRPr>
          </a:p>
          <a:p>
            <a:r>
              <a:rPr lang="en-US" b="1" dirty="0" smtClean="0">
                <a:latin typeface="Cambria" pitchFamily="18" charset="0"/>
              </a:rPr>
              <a:t>Topics covered</a:t>
            </a:r>
          </a:p>
          <a:p>
            <a:r>
              <a:rPr lang="en-US" dirty="0" smtClean="0">
                <a:latin typeface="Cambria" pitchFamily="18" charset="0"/>
              </a:rPr>
              <a:t>Safe Measures when operating the ambulance</a:t>
            </a:r>
          </a:p>
          <a:p>
            <a:r>
              <a:rPr lang="en-US" dirty="0" smtClean="0">
                <a:latin typeface="Cambria" pitchFamily="18" charset="0"/>
              </a:rPr>
              <a:t>Initial assessment of patient’s condition</a:t>
            </a:r>
          </a:p>
          <a:p>
            <a:r>
              <a:rPr lang="en-US" dirty="0" smtClean="0">
                <a:latin typeface="Cambria" pitchFamily="18" charset="0"/>
              </a:rPr>
              <a:t>CPR and defibrillator operation</a:t>
            </a:r>
          </a:p>
          <a:p>
            <a:r>
              <a:rPr lang="en-US" dirty="0" smtClean="0">
                <a:latin typeface="Cambria" pitchFamily="18" charset="0"/>
              </a:rPr>
              <a:t>Incident report filing</a:t>
            </a:r>
            <a:r>
              <a:rPr lang="en-US" dirty="0" smtClean="0">
                <a:latin typeface="Cambria" pitchFamily="18" charset="0"/>
              </a:rPr>
              <a:t> 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4000" dirty="0" smtClean="0">
                <a:latin typeface="Cambria" pitchFamily="18" charset="0"/>
              </a:rPr>
              <a:t>Introduction</a:t>
            </a:r>
            <a:endParaRPr lang="en-US" sz="4000" dirty="0">
              <a:latin typeface="Cambr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873691"/>
          </a:xfrm>
        </p:spPr>
        <p:txBody>
          <a:bodyPr/>
          <a:lstStyle/>
          <a:p>
            <a:pPr lvl="1">
              <a:buNone/>
            </a:pPr>
            <a:r>
              <a:rPr lang="en-US" sz="2700" b="1" i="1" dirty="0" smtClean="0">
                <a:latin typeface="Cambria" pitchFamily="18" charset="0"/>
              </a:rPr>
              <a:t>Goals and Objectives</a:t>
            </a:r>
          </a:p>
          <a:p>
            <a:pPr lvl="1">
              <a:buNone/>
            </a:pPr>
            <a:r>
              <a:rPr lang="en-US" sz="2700" b="1" i="1" dirty="0" smtClean="0">
                <a:latin typeface="Cambria" pitchFamily="18" charset="0"/>
              </a:rPr>
              <a:t>Strategies</a:t>
            </a:r>
          </a:p>
          <a:p>
            <a:pPr lvl="1">
              <a:buNone/>
            </a:pPr>
            <a:r>
              <a:rPr lang="en-US" sz="2700" b="1" i="1" dirty="0" smtClean="0">
                <a:latin typeface="Cambria" pitchFamily="18" charset="0"/>
              </a:rPr>
              <a:t>Assessments</a:t>
            </a:r>
          </a:p>
          <a:p>
            <a:pPr lvl="1">
              <a:buNone/>
            </a:pPr>
            <a:r>
              <a:rPr lang="en-US" sz="2700" b="1" i="1" dirty="0" smtClean="0">
                <a:latin typeface="Cambria" pitchFamily="18" charset="0"/>
              </a:rPr>
              <a:t>Course Evaluation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685800"/>
            <a:ext cx="8229600" cy="12954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>
                <a:latin typeface="Cambria" pitchFamily="18" charset="0"/>
              </a:rPr>
              <a:t>Slide Presentation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525963"/>
          </a:xfrm>
        </p:spPr>
        <p:txBody>
          <a:bodyPr>
            <a:normAutofit/>
          </a:bodyPr>
          <a:lstStyle/>
          <a:p>
            <a:pPr marL="365760" indent="-256032" fontAlgn="auto">
              <a:spcAft>
                <a:spcPts val="0"/>
              </a:spcAft>
              <a:buClr>
                <a:schemeClr val="tx1"/>
              </a:buClr>
              <a:buFont typeface="Wingdings 3"/>
              <a:buChar char=""/>
              <a:defRPr/>
            </a:pPr>
            <a:r>
              <a:rPr lang="en-US" b="1" i="1" dirty="0" smtClean="0">
                <a:solidFill>
                  <a:schemeClr val="accent4"/>
                </a:solidFill>
                <a:latin typeface="Cambria" pitchFamily="18" charset="0"/>
              </a:rPr>
              <a:t>Pencil &amp; Paper </a:t>
            </a:r>
          </a:p>
          <a:p>
            <a:pPr marL="621792" lvl="1" fontAlgn="auto">
              <a:spcBef>
                <a:spcPts val="324"/>
              </a:spcBef>
              <a:spcAft>
                <a:spcPts val="0"/>
              </a:spcAft>
              <a:buFont typeface="Verdana"/>
              <a:buChar char="◦"/>
              <a:defRPr/>
            </a:pPr>
            <a:r>
              <a:rPr lang="en-US" b="1" dirty="0" smtClean="0">
                <a:solidFill>
                  <a:schemeClr val="accent4"/>
                </a:solidFill>
                <a:latin typeface="Cambria" pitchFamily="18" charset="0"/>
              </a:rPr>
              <a:t>Ex</a:t>
            </a:r>
            <a:r>
              <a:rPr lang="en-US" dirty="0" smtClean="0">
                <a:solidFill>
                  <a:schemeClr val="accent4"/>
                </a:solidFill>
                <a:latin typeface="Cambria" pitchFamily="18" charset="0"/>
              </a:rPr>
              <a:t>:</a:t>
            </a:r>
            <a:r>
              <a:rPr lang="en-US" dirty="0" smtClean="0">
                <a:latin typeface="Cambria" pitchFamily="18" charset="0"/>
              </a:rPr>
              <a:t> </a:t>
            </a:r>
            <a:r>
              <a:rPr lang="en-US" i="1" dirty="0" smtClean="0">
                <a:latin typeface="Cambria" pitchFamily="18" charset="0"/>
              </a:rPr>
              <a:t>What does CAB mean when performing CPR? Or </a:t>
            </a:r>
          </a:p>
          <a:p>
            <a:pPr marL="621792" lvl="1" fontAlgn="auto">
              <a:spcBef>
                <a:spcPts val="324"/>
              </a:spcBef>
              <a:spcAft>
                <a:spcPts val="0"/>
              </a:spcAft>
              <a:buFont typeface="Verdana"/>
              <a:buChar char="◦"/>
              <a:defRPr/>
            </a:pPr>
            <a:r>
              <a:rPr lang="en-US" i="1" dirty="0">
                <a:latin typeface="Cambria" pitchFamily="18" charset="0"/>
              </a:rPr>
              <a:t>What is a known allergic reaction to penicillin</a:t>
            </a:r>
            <a:r>
              <a:rPr lang="en-US" i="1" dirty="0" smtClean="0">
                <a:latin typeface="Cambria" pitchFamily="18" charset="0"/>
              </a:rPr>
              <a:t>?</a:t>
            </a:r>
          </a:p>
          <a:p>
            <a:pPr marL="365760" indent="-256032" fontAlgn="auto">
              <a:spcAft>
                <a:spcPts val="0"/>
              </a:spcAft>
              <a:buClr>
                <a:schemeClr val="tx1"/>
              </a:buClr>
              <a:buFont typeface="Wingdings 3"/>
              <a:buChar char=""/>
              <a:defRPr/>
            </a:pPr>
            <a:r>
              <a:rPr lang="en-US" b="1" i="1" dirty="0" smtClean="0">
                <a:latin typeface="Cambria" pitchFamily="18" charset="0"/>
              </a:rPr>
              <a:t>On-the-Job Performance via </a:t>
            </a:r>
            <a:r>
              <a:rPr lang="en-US" b="1" i="1" dirty="0" smtClean="0">
                <a:solidFill>
                  <a:schemeClr val="accent4"/>
                </a:solidFill>
                <a:latin typeface="Cambria" pitchFamily="18" charset="0"/>
              </a:rPr>
              <a:t>Simulation</a:t>
            </a:r>
          </a:p>
          <a:p>
            <a:pPr marL="621792" lvl="1" fontAlgn="auto">
              <a:spcBef>
                <a:spcPts val="324"/>
              </a:spcBef>
              <a:spcAft>
                <a:spcPts val="0"/>
              </a:spcAft>
              <a:buFont typeface="Verdana"/>
              <a:buChar char="◦"/>
              <a:defRPr/>
            </a:pPr>
            <a:r>
              <a:rPr lang="en-US" b="1" dirty="0" smtClean="0">
                <a:solidFill>
                  <a:schemeClr val="accent4"/>
                </a:solidFill>
                <a:latin typeface="Cambria" pitchFamily="18" charset="0"/>
              </a:rPr>
              <a:t>Ex</a:t>
            </a:r>
            <a:r>
              <a:rPr lang="en-US" dirty="0" smtClean="0">
                <a:latin typeface="Cambria" pitchFamily="18" charset="0"/>
              </a:rPr>
              <a:t>: </a:t>
            </a:r>
            <a:r>
              <a:rPr lang="en-US" i="1" dirty="0" smtClean="0">
                <a:latin typeface="Cambria" pitchFamily="18" charset="0"/>
              </a:rPr>
              <a:t>Utilizing a checklist, the Instructor will check items off as they occur.</a:t>
            </a:r>
          </a:p>
          <a:p>
            <a:pPr marL="365760" indent="-256032" fontAlgn="auto">
              <a:spcAft>
                <a:spcPts val="0"/>
              </a:spcAft>
              <a:buClr>
                <a:schemeClr val="tx1"/>
              </a:buClr>
              <a:buFont typeface="Wingdings 3"/>
              <a:buChar char=""/>
              <a:defRPr/>
            </a:pPr>
            <a:r>
              <a:rPr lang="en-US" b="1" i="1" dirty="0" smtClean="0">
                <a:latin typeface="Cambria" pitchFamily="18" charset="0"/>
              </a:rPr>
              <a:t>On-the-Job Performance via </a:t>
            </a:r>
            <a:r>
              <a:rPr lang="en-US" b="1" i="1" dirty="0" smtClean="0">
                <a:solidFill>
                  <a:schemeClr val="accent4"/>
                </a:solidFill>
                <a:latin typeface="Cambria" pitchFamily="18" charset="0"/>
              </a:rPr>
              <a:t>Role Play</a:t>
            </a:r>
          </a:p>
          <a:p>
            <a:pPr marL="621792" lvl="1" fontAlgn="auto">
              <a:spcBef>
                <a:spcPts val="324"/>
              </a:spcBef>
              <a:spcAft>
                <a:spcPts val="0"/>
              </a:spcAft>
              <a:buFont typeface="Verdana"/>
              <a:buChar char="◦"/>
              <a:defRPr/>
            </a:pPr>
            <a:r>
              <a:rPr lang="en-US" b="1" dirty="0" smtClean="0">
                <a:solidFill>
                  <a:schemeClr val="accent4"/>
                </a:solidFill>
                <a:latin typeface="Cambria" pitchFamily="18" charset="0"/>
              </a:rPr>
              <a:t>Ex</a:t>
            </a:r>
            <a:r>
              <a:rPr lang="en-US" b="1" dirty="0" smtClean="0">
                <a:latin typeface="Cambria" pitchFamily="18" charset="0"/>
              </a:rPr>
              <a:t>: </a:t>
            </a:r>
            <a:r>
              <a:rPr lang="en-US" i="1" dirty="0">
                <a:latin typeface="Cambria" pitchFamily="18" charset="0"/>
              </a:rPr>
              <a:t>The “Annie” doll works with the training AED to run the student through </a:t>
            </a:r>
            <a:r>
              <a:rPr lang="en-US" i="1" dirty="0" smtClean="0">
                <a:latin typeface="Cambria" pitchFamily="18" charset="0"/>
              </a:rPr>
              <a:t>different, real life scenarios</a:t>
            </a:r>
            <a:r>
              <a:rPr lang="en-US" dirty="0" smtClean="0">
                <a:latin typeface="Cambria" pitchFamily="18" charset="0"/>
              </a:rPr>
              <a:t>.</a:t>
            </a:r>
            <a:endParaRPr lang="en-US" dirty="0">
              <a:latin typeface="Cambria" pitchFamily="18" charset="0"/>
            </a:endParaRPr>
          </a:p>
          <a:p>
            <a:pPr marL="621792" lvl="1" fontAlgn="auto">
              <a:spcBef>
                <a:spcPts val="324"/>
              </a:spcBef>
              <a:spcAft>
                <a:spcPts val="0"/>
              </a:spcAft>
              <a:buFont typeface="Verdana"/>
              <a:buChar char="◦"/>
              <a:defRPr/>
            </a:pPr>
            <a:endParaRPr lang="en-US" b="1" dirty="0">
              <a:latin typeface="Cambria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868362"/>
          </a:xfrm>
        </p:spPr>
        <p:txBody>
          <a:bodyPr/>
          <a:lstStyle/>
          <a:p>
            <a:pPr algn="ctr" fontAlgn="auto">
              <a:spcAft>
                <a:spcPts val="0"/>
              </a:spcAft>
              <a:defRPr/>
            </a:pPr>
            <a:r>
              <a:rPr lang="en-US" sz="4000" dirty="0" smtClean="0">
                <a:effectLst/>
                <a:latin typeface="Cambria" pitchFamily="18" charset="0"/>
              </a:rPr>
              <a:t>Assessments</a:t>
            </a:r>
            <a:endParaRPr lang="en-US" sz="4000" dirty="0">
              <a:effectLst/>
              <a:latin typeface="Cambria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>
                <a:latin typeface="Cambria" pitchFamily="18" charset="0"/>
              </a:rPr>
              <a:t>Thank You</a:t>
            </a:r>
          </a:p>
          <a:p>
            <a:endParaRPr lang="en-US" dirty="0" smtClean="0">
              <a:latin typeface="Cambria" pitchFamily="18" charset="0"/>
            </a:endParaRPr>
          </a:p>
          <a:p>
            <a:r>
              <a:rPr lang="en-US" b="1" dirty="0" smtClean="0">
                <a:latin typeface="Cambria" pitchFamily="18" charset="0"/>
              </a:rPr>
              <a:t>Presentation included</a:t>
            </a:r>
          </a:p>
          <a:p>
            <a:endParaRPr lang="en-US" sz="1800" b="1" dirty="0" smtClean="0">
              <a:latin typeface="Cambria" pitchFamily="18" charset="0"/>
            </a:endParaRPr>
          </a:p>
          <a:p>
            <a:pPr lvl="1"/>
            <a:r>
              <a:rPr lang="en-US" dirty="0" smtClean="0">
                <a:latin typeface="Cambria" pitchFamily="18" charset="0"/>
              </a:rPr>
              <a:t>Goals and Objectives</a:t>
            </a:r>
          </a:p>
          <a:p>
            <a:pPr lvl="1"/>
            <a:r>
              <a:rPr lang="en-US" dirty="0" smtClean="0">
                <a:latin typeface="Cambria" pitchFamily="18" charset="0"/>
              </a:rPr>
              <a:t>Teaching Strategies</a:t>
            </a:r>
          </a:p>
          <a:p>
            <a:pPr lvl="1"/>
            <a:r>
              <a:rPr lang="en-US" dirty="0" smtClean="0">
                <a:latin typeface="Cambria" pitchFamily="18" charset="0"/>
              </a:rPr>
              <a:t>Assessment Strategies</a:t>
            </a:r>
          </a:p>
          <a:p>
            <a:pPr lvl="1"/>
            <a:r>
              <a:rPr lang="en-US" dirty="0" smtClean="0">
                <a:latin typeface="Cambria" pitchFamily="18" charset="0"/>
              </a:rPr>
              <a:t>Course Evaluation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4000" dirty="0" smtClean="0">
                <a:latin typeface="Cambria" pitchFamily="18" charset="0"/>
              </a:rPr>
              <a:t>Conclusion</a:t>
            </a:r>
            <a:endParaRPr lang="en-US" sz="4000" dirty="0">
              <a:latin typeface="Cambria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110</TotalTime>
  <Words>497</Words>
  <Application>Microsoft Office PowerPoint</Application>
  <PresentationFormat>On-screen Show (4:3)</PresentationFormat>
  <Paragraphs>63</Paragraphs>
  <Slides>6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Concourse</vt:lpstr>
      <vt:lpstr> Curriculum Development Group D Walden University Dr. Burke 8 July, 2012  </vt:lpstr>
      <vt:lpstr>Emergency  Services  Course Proposal</vt:lpstr>
      <vt:lpstr>Introduction</vt:lpstr>
      <vt:lpstr>Slide Presentation </vt:lpstr>
      <vt:lpstr>Assessments</vt:lpstr>
      <vt:lpstr>Conclusion</vt:lpstr>
    </vt:vector>
  </TitlesOfParts>
  <Company>Acer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Emergency  Services</dc:title>
  <dc:creator>Valued Acer Customer</dc:creator>
  <cp:lastModifiedBy>Valued Acer Customer</cp:lastModifiedBy>
  <cp:revision>4</cp:revision>
  <dcterms:created xsi:type="dcterms:W3CDTF">2012-06-06T22:26:02Z</dcterms:created>
  <dcterms:modified xsi:type="dcterms:W3CDTF">2012-07-05T00:37:05Z</dcterms:modified>
</cp:coreProperties>
</file>

<file path=docProps/thumbnail.jpeg>
</file>