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63" r:id="rId2"/>
    <p:sldId id="256" r:id="rId3"/>
    <p:sldId id="257" r:id="rId4"/>
    <p:sldId id="265" r:id="rId5"/>
    <p:sldId id="267" r:id="rId6"/>
    <p:sldId id="268" r:id="rId7"/>
    <p:sldId id="266"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E11E5D-126C-4042-9B6D-DA56BAEB9DD7}" type="datetimeFigureOut">
              <a:rPr lang="en-US" smtClean="0"/>
              <a:pPr/>
              <a:t>7/5/2012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CEF4AE-F544-4A06-A5D5-F140D569C50C}" type="slidenum">
              <a:rPr lang="en-US" smtClean="0"/>
              <a:pPr/>
              <a:t>‹#›</a:t>
            </a:fld>
            <a:endParaRPr lang="en-US"/>
          </a:p>
        </p:txBody>
      </p:sp>
    </p:spTree>
    <p:extLst>
      <p:ext uri="{BB962C8B-B14F-4D97-AF65-F5344CB8AC3E}">
        <p14:creationId xmlns:p14="http://schemas.microsoft.com/office/powerpoint/2010/main" val="61828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CEF4AE-F544-4A06-A5D5-F140D569C50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CEF4AE-F544-4A06-A5D5-F140D569C50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The purpose of the course is to introduce the student to the requirements of the Emergency Medical Technician job.</a:t>
            </a:r>
          </a:p>
          <a:p>
            <a:r>
              <a:rPr lang="en-US" dirty="0" smtClean="0"/>
              <a:t/>
            </a:r>
            <a:br>
              <a:rPr lang="en-US" dirty="0" smtClean="0"/>
            </a:br>
            <a:r>
              <a:rPr lang="en-US" dirty="0" smtClean="0"/>
              <a:t>The topics covered include: Safe measures when operating the ambulance, Initial assessment</a:t>
            </a:r>
            <a:r>
              <a:rPr lang="en-US" baseline="0" dirty="0" smtClean="0"/>
              <a:t> of patient’s operation, CPR and defibrillator operation,  and Incident report filing.</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presentation includes the Goals and Objectives of the course, the Strategies of course material presentation, the Assessment Strategies for testing the students, and the overall Course </a:t>
            </a:r>
            <a:br>
              <a:rPr lang="en-US" baseline="0" dirty="0" smtClean="0"/>
            </a:br>
            <a:r>
              <a:rPr lang="en-US" baseline="0" dirty="0" smtClean="0"/>
              <a:t>Evaluation itself.</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spcBef>
                <a:spcPct val="0"/>
              </a:spcBef>
            </a:pPr>
            <a:r>
              <a:rPr lang="en-US" dirty="0" smtClean="0"/>
              <a:t>We will adopt an Instructional Strategy that follow the steps of Procedural Learning. The procedures for this course are: conduct safety measures while operating the ambulance, assessing the patient, conducting CPR, and filing an incident report.</a:t>
            </a:r>
          </a:p>
          <a:p>
            <a:pPr>
              <a:spcBef>
                <a:spcPct val="0"/>
              </a:spcBef>
            </a:pPr>
            <a:endParaRPr lang="en-US" dirty="0" smtClean="0"/>
          </a:p>
          <a:p>
            <a:pPr>
              <a:spcBef>
                <a:spcPct val="0"/>
              </a:spcBef>
            </a:pPr>
            <a:r>
              <a:rPr lang="en-US" dirty="0" smtClean="0"/>
              <a:t>The step we</a:t>
            </a:r>
            <a:r>
              <a:rPr lang="en-US" altLang="en-US" dirty="0" smtClean="0"/>
              <a:t>’</a:t>
            </a:r>
            <a:r>
              <a:rPr lang="en-US" dirty="0" smtClean="0"/>
              <a:t>ll follow are:</a:t>
            </a:r>
          </a:p>
          <a:p>
            <a:pPr>
              <a:spcBef>
                <a:spcPct val="0"/>
              </a:spcBef>
            </a:pPr>
            <a:endParaRPr lang="en-US" dirty="0" smtClean="0"/>
          </a:p>
          <a:p>
            <a:pPr>
              <a:spcBef>
                <a:spcPct val="0"/>
              </a:spcBef>
              <a:buFontTx/>
              <a:buAutoNum type="arabicPeriod"/>
            </a:pPr>
            <a:r>
              <a:rPr lang="en-US" dirty="0" err="1" smtClean="0"/>
              <a:t>Recognise</a:t>
            </a:r>
            <a:r>
              <a:rPr lang="en-US" dirty="0" smtClean="0"/>
              <a:t> the situation where a procedure needs to be applied. Recall of the procedure. Here the medical technician needs to recall the information learnt to apply the steps in the procedure.</a:t>
            </a:r>
          </a:p>
          <a:p>
            <a:pPr>
              <a:spcBef>
                <a:spcPct val="0"/>
              </a:spcBef>
              <a:buFontTx/>
              <a:buAutoNum type="arabicPeriod"/>
            </a:pPr>
            <a:r>
              <a:rPr lang="en-US" dirty="0" smtClean="0"/>
              <a:t>Apply the appropriate steps. The learner applies what has been taught to make an informed decision of what to do next.</a:t>
            </a:r>
          </a:p>
          <a:p>
            <a:pPr>
              <a:spcBef>
                <a:spcPct val="0"/>
              </a:spcBef>
              <a:buFontTx/>
              <a:buAutoNum type="arabicPeriod"/>
            </a:pPr>
            <a:r>
              <a:rPr lang="en-US" dirty="0" smtClean="0"/>
              <a:t>Make a decision. The learner will need to assess the safety within the ambulance, or the status of the patient, or the steps required for CPR or the steps required to complete the incident report before continuing.</a:t>
            </a:r>
          </a:p>
          <a:p>
            <a:pPr>
              <a:spcBef>
                <a:spcPct val="0"/>
              </a:spcBef>
              <a:buFontTx/>
              <a:buAutoNum type="arabicPeriod"/>
            </a:pPr>
            <a:r>
              <a:rPr lang="en-US" dirty="0" smtClean="0"/>
              <a:t>Depending on the decision made, the learner will follow a route where the steps of the procedure are completed.</a:t>
            </a:r>
          </a:p>
          <a:p>
            <a:pPr>
              <a:spcBef>
                <a:spcPct val="0"/>
              </a:spcBef>
              <a:buFontTx/>
              <a:buAutoNum type="arabicPeriod"/>
            </a:pPr>
            <a:r>
              <a:rPr lang="en-US" dirty="0" smtClean="0"/>
              <a:t>The outcome of the process is determined by the learner and/or the instructor</a:t>
            </a:r>
          </a:p>
          <a:p>
            <a:pPr>
              <a:spcBef>
                <a:spcPct val="0"/>
              </a:spcBef>
              <a:buFontTx/>
              <a:buAutoNum type="arabicPeriod"/>
            </a:pPr>
            <a:r>
              <a:rPr lang="en-US" dirty="0" smtClean="0"/>
              <a:t>If need be, the learner can go back to the decision making process to make a different decision.</a:t>
            </a:r>
          </a:p>
          <a:p>
            <a:pPr>
              <a:spcBef>
                <a:spcPct val="0"/>
              </a:spcBef>
            </a:pPr>
            <a:endParaRPr lang="en-US" dirty="0" smtClean="0"/>
          </a:p>
          <a:p>
            <a:pPr>
              <a:spcBef>
                <a:spcPct val="0"/>
              </a:spcBef>
              <a:buFontTx/>
              <a:buChar char="-"/>
            </a:pPr>
            <a:endParaRPr lang="en-US" dirty="0" smtClean="0"/>
          </a:p>
        </p:txBody>
      </p:sp>
      <p:sp>
        <p:nvSpPr>
          <p:cNvPr id="122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itchFamily="34" charset="0"/>
                <a:ea typeface="MS PGothic" pitchFamily="34" charset="-128"/>
              </a:defRPr>
            </a:lvl1pPr>
            <a:lvl2pPr marL="742950" indent="-285750">
              <a:defRPr>
                <a:solidFill>
                  <a:schemeClr val="tx1"/>
                </a:solidFill>
                <a:latin typeface="Lucida Sans Unicode" pitchFamily="34" charset="0"/>
                <a:ea typeface="MS PGothic" pitchFamily="34" charset="-128"/>
              </a:defRPr>
            </a:lvl2pPr>
            <a:lvl3pPr marL="1143000" indent="-228600">
              <a:defRPr>
                <a:solidFill>
                  <a:schemeClr val="tx1"/>
                </a:solidFill>
                <a:latin typeface="Lucida Sans Unicode" pitchFamily="34" charset="0"/>
                <a:ea typeface="MS PGothic" pitchFamily="34" charset="-128"/>
              </a:defRPr>
            </a:lvl3pPr>
            <a:lvl4pPr marL="1600200" indent="-228600">
              <a:defRPr>
                <a:solidFill>
                  <a:schemeClr val="tx1"/>
                </a:solidFill>
                <a:latin typeface="Lucida Sans Unicode" pitchFamily="34" charset="0"/>
                <a:ea typeface="MS PGothic" pitchFamily="34" charset="-128"/>
              </a:defRPr>
            </a:lvl4pPr>
            <a:lvl5pPr marL="2057400" indent="-228600">
              <a:defRPr>
                <a:solidFill>
                  <a:schemeClr val="tx1"/>
                </a:solidFill>
                <a:latin typeface="Lucida Sans Unicode" pitchFamily="34" charset="0"/>
                <a:ea typeface="MS PGothic" pitchFamily="34" charset="-128"/>
              </a:defRPr>
            </a:lvl5pPr>
            <a:lvl6pPr marL="2514600" indent="-228600" fontAlgn="base">
              <a:spcBef>
                <a:spcPct val="0"/>
              </a:spcBef>
              <a:spcAft>
                <a:spcPct val="0"/>
              </a:spcAft>
              <a:defRPr>
                <a:solidFill>
                  <a:schemeClr val="tx1"/>
                </a:solidFill>
                <a:latin typeface="Lucida Sans Unicode" pitchFamily="34" charset="0"/>
                <a:ea typeface="MS PGothic" pitchFamily="34" charset="-128"/>
              </a:defRPr>
            </a:lvl6pPr>
            <a:lvl7pPr marL="2971800" indent="-228600" fontAlgn="base">
              <a:spcBef>
                <a:spcPct val="0"/>
              </a:spcBef>
              <a:spcAft>
                <a:spcPct val="0"/>
              </a:spcAft>
              <a:defRPr>
                <a:solidFill>
                  <a:schemeClr val="tx1"/>
                </a:solidFill>
                <a:latin typeface="Lucida Sans Unicode" pitchFamily="34" charset="0"/>
                <a:ea typeface="MS PGothic" pitchFamily="34" charset="-128"/>
              </a:defRPr>
            </a:lvl7pPr>
            <a:lvl8pPr marL="3429000" indent="-228600" fontAlgn="base">
              <a:spcBef>
                <a:spcPct val="0"/>
              </a:spcBef>
              <a:spcAft>
                <a:spcPct val="0"/>
              </a:spcAft>
              <a:defRPr>
                <a:solidFill>
                  <a:schemeClr val="tx1"/>
                </a:solidFill>
                <a:latin typeface="Lucida Sans Unicode" pitchFamily="34" charset="0"/>
                <a:ea typeface="MS PGothic" pitchFamily="34" charset="-128"/>
              </a:defRPr>
            </a:lvl8pPr>
            <a:lvl9pPr marL="3886200" indent="-228600" fontAlgn="base">
              <a:spcBef>
                <a:spcPct val="0"/>
              </a:spcBef>
              <a:spcAft>
                <a:spcPct val="0"/>
              </a:spcAft>
              <a:defRPr>
                <a:solidFill>
                  <a:schemeClr val="tx1"/>
                </a:solidFill>
                <a:latin typeface="Lucida Sans Unicode" pitchFamily="34" charset="0"/>
                <a:ea typeface="MS PGothic" pitchFamily="34" charset="-128"/>
              </a:defRPr>
            </a:lvl9pPr>
          </a:lstStyle>
          <a:p>
            <a:fld id="{FCA56C01-9DEB-4F12-BA78-8A3502E8D6CA}" type="slidenum">
              <a:rPr lang="en-US">
                <a:latin typeface="Calibri" pitchFamily="34" charset="0"/>
              </a:rPr>
              <a:pPr/>
              <a:t>5</a:t>
            </a:fld>
            <a:endParaRPr lang="en-US">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ea typeface="+mn-ea"/>
              </a:rPr>
              <a:t>The benefits of this type of procedural strategy are that the learner:</a:t>
            </a:r>
          </a:p>
          <a:p>
            <a:pPr fontAlgn="auto">
              <a:spcBef>
                <a:spcPts val="0"/>
              </a:spcBef>
              <a:spcAft>
                <a:spcPts val="0"/>
              </a:spcAft>
              <a:defRPr/>
            </a:pPr>
            <a:endParaRPr lang="en-US" dirty="0" smtClean="0">
              <a:ea typeface="+mn-ea"/>
            </a:endParaRPr>
          </a:p>
          <a:p>
            <a:pPr marL="228600" indent="-228600" fontAlgn="auto">
              <a:spcBef>
                <a:spcPts val="0"/>
              </a:spcBef>
              <a:spcAft>
                <a:spcPts val="0"/>
              </a:spcAft>
              <a:buFontTx/>
              <a:buAutoNum type="arabicPeriod"/>
              <a:defRPr/>
            </a:pPr>
            <a:r>
              <a:rPr lang="en-US" dirty="0" smtClean="0">
                <a:ea typeface="+mn-ea"/>
              </a:rPr>
              <a:t>Applies concept recognition by determining what procedure the situation requires</a:t>
            </a:r>
          </a:p>
          <a:p>
            <a:pPr marL="228600" indent="-228600" fontAlgn="auto">
              <a:spcBef>
                <a:spcPts val="0"/>
              </a:spcBef>
              <a:spcAft>
                <a:spcPts val="0"/>
              </a:spcAft>
              <a:buFontTx/>
              <a:buAutoNum type="arabicPeriod"/>
              <a:defRPr/>
            </a:pPr>
            <a:r>
              <a:rPr lang="en-US" dirty="0" smtClean="0">
                <a:ea typeface="+mn-ea"/>
              </a:rPr>
              <a:t>Declarative knowledge is accessed when the learner recalls the steps to conduct the procedure</a:t>
            </a:r>
          </a:p>
          <a:p>
            <a:pPr marL="228600" indent="-228600" fontAlgn="auto">
              <a:spcBef>
                <a:spcPts val="0"/>
              </a:spcBef>
              <a:spcAft>
                <a:spcPts val="0"/>
              </a:spcAft>
              <a:buFontTx/>
              <a:buAutoNum type="arabicPeriod"/>
              <a:defRPr/>
            </a:pPr>
            <a:r>
              <a:rPr lang="en-US" dirty="0" smtClean="0">
                <a:ea typeface="+mn-ea"/>
              </a:rPr>
              <a:t>Completes the necessary steps and makes important decisions</a:t>
            </a:r>
          </a:p>
          <a:p>
            <a:pPr marL="228600" indent="-228600" fontAlgn="auto">
              <a:spcBef>
                <a:spcPts val="0"/>
              </a:spcBef>
              <a:spcAft>
                <a:spcPts val="0"/>
              </a:spcAft>
              <a:buFontTx/>
              <a:buAutoNum type="arabicPeriod"/>
              <a:defRPr/>
            </a:pPr>
            <a:r>
              <a:rPr lang="en-US" dirty="0" smtClean="0">
                <a:ea typeface="+mn-ea"/>
              </a:rPr>
              <a:t>Is required to analyze the procedure</a:t>
            </a:r>
            <a:endParaRPr lang="en-US" dirty="0">
              <a:ea typeface="+mn-ea"/>
            </a:endParaRPr>
          </a:p>
        </p:txBody>
      </p:sp>
      <p:sp>
        <p:nvSpPr>
          <p:cNvPr id="133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itchFamily="34" charset="0"/>
                <a:ea typeface="MS PGothic" pitchFamily="34" charset="-128"/>
              </a:defRPr>
            </a:lvl1pPr>
            <a:lvl2pPr marL="742950" indent="-285750">
              <a:defRPr>
                <a:solidFill>
                  <a:schemeClr val="tx1"/>
                </a:solidFill>
                <a:latin typeface="Lucida Sans Unicode" pitchFamily="34" charset="0"/>
                <a:ea typeface="MS PGothic" pitchFamily="34" charset="-128"/>
              </a:defRPr>
            </a:lvl2pPr>
            <a:lvl3pPr marL="1143000" indent="-228600">
              <a:defRPr>
                <a:solidFill>
                  <a:schemeClr val="tx1"/>
                </a:solidFill>
                <a:latin typeface="Lucida Sans Unicode" pitchFamily="34" charset="0"/>
                <a:ea typeface="MS PGothic" pitchFamily="34" charset="-128"/>
              </a:defRPr>
            </a:lvl3pPr>
            <a:lvl4pPr marL="1600200" indent="-228600">
              <a:defRPr>
                <a:solidFill>
                  <a:schemeClr val="tx1"/>
                </a:solidFill>
                <a:latin typeface="Lucida Sans Unicode" pitchFamily="34" charset="0"/>
                <a:ea typeface="MS PGothic" pitchFamily="34" charset="-128"/>
              </a:defRPr>
            </a:lvl4pPr>
            <a:lvl5pPr marL="2057400" indent="-228600">
              <a:defRPr>
                <a:solidFill>
                  <a:schemeClr val="tx1"/>
                </a:solidFill>
                <a:latin typeface="Lucida Sans Unicode" pitchFamily="34" charset="0"/>
                <a:ea typeface="MS PGothic" pitchFamily="34" charset="-128"/>
              </a:defRPr>
            </a:lvl5pPr>
            <a:lvl6pPr marL="2514600" indent="-228600" fontAlgn="base">
              <a:spcBef>
                <a:spcPct val="0"/>
              </a:spcBef>
              <a:spcAft>
                <a:spcPct val="0"/>
              </a:spcAft>
              <a:defRPr>
                <a:solidFill>
                  <a:schemeClr val="tx1"/>
                </a:solidFill>
                <a:latin typeface="Lucida Sans Unicode" pitchFamily="34" charset="0"/>
                <a:ea typeface="MS PGothic" pitchFamily="34" charset="-128"/>
              </a:defRPr>
            </a:lvl6pPr>
            <a:lvl7pPr marL="2971800" indent="-228600" fontAlgn="base">
              <a:spcBef>
                <a:spcPct val="0"/>
              </a:spcBef>
              <a:spcAft>
                <a:spcPct val="0"/>
              </a:spcAft>
              <a:defRPr>
                <a:solidFill>
                  <a:schemeClr val="tx1"/>
                </a:solidFill>
                <a:latin typeface="Lucida Sans Unicode" pitchFamily="34" charset="0"/>
                <a:ea typeface="MS PGothic" pitchFamily="34" charset="-128"/>
              </a:defRPr>
            </a:lvl7pPr>
            <a:lvl8pPr marL="3429000" indent="-228600" fontAlgn="base">
              <a:spcBef>
                <a:spcPct val="0"/>
              </a:spcBef>
              <a:spcAft>
                <a:spcPct val="0"/>
              </a:spcAft>
              <a:defRPr>
                <a:solidFill>
                  <a:schemeClr val="tx1"/>
                </a:solidFill>
                <a:latin typeface="Lucida Sans Unicode" pitchFamily="34" charset="0"/>
                <a:ea typeface="MS PGothic" pitchFamily="34" charset="-128"/>
              </a:defRPr>
            </a:lvl8pPr>
            <a:lvl9pPr marL="3886200" indent="-228600" fontAlgn="base">
              <a:spcBef>
                <a:spcPct val="0"/>
              </a:spcBef>
              <a:spcAft>
                <a:spcPct val="0"/>
              </a:spcAft>
              <a:defRPr>
                <a:solidFill>
                  <a:schemeClr val="tx1"/>
                </a:solidFill>
                <a:latin typeface="Lucida Sans Unicode" pitchFamily="34" charset="0"/>
                <a:ea typeface="MS PGothic" pitchFamily="34" charset="-128"/>
              </a:defRPr>
            </a:lvl9pPr>
          </a:lstStyle>
          <a:p>
            <a:fld id="{008BDD24-BCBB-4765-8B32-84746B2108C2}" type="slidenum">
              <a:rPr lang="en-US">
                <a:latin typeface="Calibri" pitchFamily="34" charset="0"/>
              </a:rPr>
              <a:pPr/>
              <a:t>6</a:t>
            </a:fld>
            <a:endParaRPr lang="en-US">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fontAlgn="auto">
              <a:spcBef>
                <a:spcPts val="0"/>
              </a:spcBef>
              <a:spcAft>
                <a:spcPts val="0"/>
              </a:spcAft>
              <a:defRPr/>
            </a:pPr>
            <a:r>
              <a:rPr lang="en-US" sz="900" dirty="0" smtClean="0"/>
              <a:t>The </a:t>
            </a:r>
            <a:r>
              <a:rPr lang="en-US" sz="900" b="1" i="1" dirty="0" smtClean="0"/>
              <a:t>Pencil and Paper  </a:t>
            </a:r>
            <a:r>
              <a:rPr lang="en-US" sz="900" dirty="0" smtClean="0"/>
              <a:t>method is used to determine whether learner can identify correct answers from a given list. It also assists when the learner may have to apply a concept or principle to identify the correct answer.  With Pencil &amp; Paper, a commonly used format would be multiple choice. Some examples for this method of assessment include:</a:t>
            </a:r>
          </a:p>
          <a:p>
            <a:pPr marL="171450" indent="-171450" fontAlgn="auto">
              <a:spcBef>
                <a:spcPts val="0"/>
              </a:spcBef>
              <a:spcAft>
                <a:spcPts val="0"/>
              </a:spcAft>
              <a:buFont typeface="Arial" pitchFamily="34" charset="0"/>
              <a:buChar char="•"/>
              <a:defRPr/>
            </a:pPr>
            <a:r>
              <a:rPr lang="en-US" sz="900" dirty="0" smtClean="0"/>
              <a:t>Ambulance item inspection</a:t>
            </a:r>
          </a:p>
          <a:p>
            <a:pPr marL="171450" indent="-171450" fontAlgn="auto">
              <a:spcBef>
                <a:spcPts val="0"/>
              </a:spcBef>
              <a:spcAft>
                <a:spcPts val="0"/>
              </a:spcAft>
              <a:buFont typeface="Arial" pitchFamily="34" charset="0"/>
              <a:buChar char="•"/>
              <a:defRPr/>
            </a:pPr>
            <a:r>
              <a:rPr lang="en-US" sz="900" dirty="0" smtClean="0"/>
              <a:t>CPR procedure</a:t>
            </a:r>
          </a:p>
          <a:p>
            <a:pPr marL="171450" indent="-171450" fontAlgn="auto">
              <a:spcBef>
                <a:spcPts val="0"/>
              </a:spcBef>
              <a:spcAft>
                <a:spcPts val="0"/>
              </a:spcAft>
              <a:buFont typeface="Arial" pitchFamily="34" charset="0"/>
              <a:buChar char="•"/>
              <a:defRPr/>
            </a:pPr>
            <a:r>
              <a:rPr lang="en-US" sz="900" dirty="0" smtClean="0"/>
              <a:t>Patient assessment</a:t>
            </a:r>
          </a:p>
          <a:p>
            <a:pPr marL="171450" indent="-171450" fontAlgn="auto">
              <a:spcBef>
                <a:spcPts val="0"/>
              </a:spcBef>
              <a:spcAft>
                <a:spcPts val="0"/>
              </a:spcAft>
              <a:buFont typeface="Arial" pitchFamily="34" charset="0"/>
              <a:buChar char="•"/>
              <a:defRPr/>
            </a:pPr>
            <a:r>
              <a:rPr lang="en-US" sz="900" dirty="0" smtClean="0"/>
              <a:t>Drug choice to administer</a:t>
            </a:r>
          </a:p>
          <a:p>
            <a:pPr marL="171450" indent="-171450"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t>Short Answer is another pencil &amp; paper assessment method.  This helps the learners'  to determine reasons for making a decision. It requires use of intellectual skills and thinking.  Examples include:</a:t>
            </a:r>
          </a:p>
          <a:p>
            <a:pPr marL="171450" indent="-171450" fontAlgn="auto">
              <a:spcBef>
                <a:spcPts val="0"/>
              </a:spcBef>
              <a:spcAft>
                <a:spcPts val="0"/>
              </a:spcAft>
              <a:buFont typeface="Arial" pitchFamily="34" charset="0"/>
              <a:buChar char="•"/>
              <a:defRPr/>
            </a:pPr>
            <a:r>
              <a:rPr lang="en-US" sz="900" dirty="0" smtClean="0"/>
              <a:t>Respond and reflect to scenarios given.</a:t>
            </a:r>
          </a:p>
          <a:p>
            <a:pPr marL="171450" indent="-171450" fontAlgn="auto">
              <a:spcBef>
                <a:spcPts val="0"/>
              </a:spcBef>
              <a:spcAft>
                <a:spcPts val="0"/>
              </a:spcAft>
              <a:buFont typeface="Arial" pitchFamily="34" charset="0"/>
              <a:buChar char="•"/>
              <a:defRPr/>
            </a:pPr>
            <a:r>
              <a:rPr lang="en-US" sz="900" dirty="0" smtClean="0"/>
              <a:t>Explain the medicines, how they work, and what drugs interact negatively.</a:t>
            </a:r>
          </a:p>
          <a:p>
            <a:pPr marL="171450" indent="-171450" fontAlgn="auto">
              <a:spcBef>
                <a:spcPts val="0"/>
              </a:spcBef>
              <a:spcAft>
                <a:spcPts val="0"/>
              </a:spcAft>
              <a:buFont typeface="Arial" pitchFamily="34" charset="0"/>
              <a:buChar char="•"/>
              <a:defRPr/>
            </a:pPr>
            <a:r>
              <a:rPr lang="en-US" sz="900" dirty="0" smtClean="0"/>
              <a:t>Complete the incident reports</a:t>
            </a:r>
          </a:p>
          <a:p>
            <a:pPr marL="171450" indent="-171450" fontAlgn="auto">
              <a:spcBef>
                <a:spcPts val="0"/>
              </a:spcBef>
              <a:spcAft>
                <a:spcPts val="0"/>
              </a:spcAft>
              <a:buFont typeface="Arial" pitchFamily="34" charset="0"/>
              <a:buChar char="•"/>
              <a:defRPr/>
            </a:pPr>
            <a:r>
              <a:rPr lang="en-US" sz="900" dirty="0" smtClean="0"/>
              <a:t>List items in the ambulance and their use</a:t>
            </a:r>
          </a:p>
          <a:p>
            <a:pPr marL="171450" indent="-171450"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t>On-the-job Performance via </a:t>
            </a:r>
            <a:r>
              <a:rPr lang="en-US" sz="900" b="1" dirty="0" smtClean="0"/>
              <a:t>Simulation</a:t>
            </a:r>
            <a:r>
              <a:rPr lang="en-US" sz="900" dirty="0" smtClean="0"/>
              <a:t> allows the Instructor to gain objective feedback, helps clarify learning. It aids the Instructor as an instructional tool. Learners apply learning during instruction and get immediate feedback.  Examples include:</a:t>
            </a:r>
          </a:p>
          <a:p>
            <a:pPr marL="171450" indent="-171450" fontAlgn="auto">
              <a:spcBef>
                <a:spcPts val="0"/>
              </a:spcBef>
              <a:spcAft>
                <a:spcPts val="0"/>
              </a:spcAft>
              <a:buFont typeface="Arial" pitchFamily="34" charset="0"/>
              <a:buChar char="•"/>
              <a:defRPr/>
            </a:pPr>
            <a:r>
              <a:rPr lang="en-US" sz="900" dirty="0" smtClean="0"/>
              <a:t>Witness the student driving the ambulance and ensure safe practices are being met</a:t>
            </a:r>
          </a:p>
          <a:p>
            <a:pPr marL="171450" indent="-171450" fontAlgn="auto">
              <a:spcBef>
                <a:spcPts val="0"/>
              </a:spcBef>
              <a:spcAft>
                <a:spcPts val="0"/>
              </a:spcAft>
              <a:buFont typeface="Arial" pitchFamily="34" charset="0"/>
              <a:buChar char="•"/>
              <a:defRPr/>
            </a:pPr>
            <a:r>
              <a:rPr lang="en-US" sz="900" dirty="0" smtClean="0"/>
              <a:t>Witness the CPR and AED procedure with a dummy</a:t>
            </a:r>
          </a:p>
          <a:p>
            <a:pPr marL="171450" indent="-171450"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t>On-the-job Performance via </a:t>
            </a:r>
            <a:r>
              <a:rPr lang="en-US" sz="900" b="1" dirty="0" smtClean="0"/>
              <a:t>Role Play </a:t>
            </a:r>
            <a:r>
              <a:rPr lang="en-US" sz="900" dirty="0" smtClean="0"/>
              <a:t>is a valid and practical tool as it measures what it claims to measure and the assessment is close to real life. Examples of this assessment include:</a:t>
            </a:r>
          </a:p>
          <a:p>
            <a:pPr marL="171450" indent="-171450" fontAlgn="auto">
              <a:spcBef>
                <a:spcPts val="0"/>
              </a:spcBef>
              <a:spcAft>
                <a:spcPts val="0"/>
              </a:spcAft>
              <a:buFont typeface="Arial" pitchFamily="34" charset="0"/>
              <a:buChar char="•"/>
              <a:defRPr/>
            </a:pPr>
            <a:r>
              <a:rPr lang="en-US" sz="900" dirty="0" smtClean="0"/>
              <a:t>Assessing the Patient</a:t>
            </a:r>
          </a:p>
          <a:p>
            <a:pPr marL="171450" indent="-171450" fontAlgn="auto">
              <a:spcBef>
                <a:spcPts val="0"/>
              </a:spcBef>
              <a:spcAft>
                <a:spcPts val="0"/>
              </a:spcAft>
              <a:buFont typeface="Arial" pitchFamily="34" charset="0"/>
              <a:buChar char="•"/>
              <a:defRPr/>
            </a:pPr>
            <a:r>
              <a:rPr lang="en-US" sz="900" dirty="0" smtClean="0"/>
              <a:t>Conducting CPR</a:t>
            </a:r>
            <a:endParaRPr lang="en-US" sz="900" dirty="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1C530AF-0951-4825-8F30-F5527BC5B223}" type="slidenum">
              <a:rPr lang="en-US">
                <a:solidFill>
                  <a:srgbClr val="000000"/>
                </a:solidFill>
              </a:rPr>
              <a:pPr fontAlgn="base">
                <a:spcBef>
                  <a:spcPct val="0"/>
                </a:spcBef>
                <a:spcAft>
                  <a:spcPct val="0"/>
                </a:spcAft>
              </a:pPr>
              <a:t>7</a:t>
            </a:fld>
            <a:endParaRPr lang="en-US">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 you for this opportunity to show your our presentation. </a:t>
            </a:r>
          </a:p>
          <a:p>
            <a:r>
              <a:rPr lang="en-US" dirty="0" smtClean="0"/>
              <a:t>This</a:t>
            </a:r>
            <a:r>
              <a:rPr lang="en-US" baseline="0" dirty="0" smtClean="0"/>
              <a:t> presentation included the Goals and Objectives for the course, the basic strategies for teaching the course, the Assessment Strategies for testing the students knowledge, </a:t>
            </a:r>
            <a:r>
              <a:rPr lang="en-US" dirty="0" smtClean="0"/>
              <a:t> and the Course</a:t>
            </a:r>
            <a:r>
              <a:rPr lang="en-US" baseline="0" dirty="0" smtClean="0"/>
              <a:t> Evaluation itself. We hope that our curriculum design meets your needs. </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C9307FF-A44C-4F25-B12F-DEABDBD0B247}" type="datetimeFigureOut">
              <a:rPr lang="en-US" smtClean="0"/>
              <a:pPr/>
              <a:t>7/5/2012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FB6B917-261B-4943-B092-63FD5A28904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9307FF-A44C-4F25-B12F-DEABDBD0B247}" type="datetimeFigureOut">
              <a:rPr lang="en-US" smtClean="0"/>
              <a:pPr/>
              <a:t>7/5/2012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C9307FF-A44C-4F25-B12F-DEABDBD0B247}" type="datetimeFigureOut">
              <a:rPr lang="en-US" smtClean="0"/>
              <a:pPr/>
              <a:t>7/5/2012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C9307FF-A44C-4F25-B12F-DEABDBD0B247}" type="datetimeFigureOut">
              <a:rPr lang="en-US" smtClean="0"/>
              <a:pPr/>
              <a:t>7/5/2012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C9307FF-A44C-4F25-B12F-DEABDBD0B247}" type="datetimeFigureOut">
              <a:rPr lang="en-US" smtClean="0"/>
              <a:pPr/>
              <a:t>7/5/2012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C9307FF-A44C-4F25-B12F-DEABDBD0B247}" type="datetimeFigureOut">
              <a:rPr lang="en-US" smtClean="0"/>
              <a:pPr/>
              <a:t>7/5/2012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C9307FF-A44C-4F25-B12F-DEABDBD0B247}" type="datetimeFigureOut">
              <a:rPr lang="en-US" smtClean="0"/>
              <a:pPr/>
              <a:t>7/5/2012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FB6B917-261B-4943-B092-63FD5A28904F}"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C9307FF-A44C-4F25-B12F-DEABDBD0B247}" type="datetimeFigureOut">
              <a:rPr lang="en-US" smtClean="0"/>
              <a:pPr/>
              <a:t>7/5/2012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FB6B917-261B-4943-B092-63FD5A2890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4297362"/>
          </a:xfrm>
        </p:spPr>
        <p:txBody>
          <a:bodyPr>
            <a:normAutofit/>
          </a:bodyPr>
          <a:lstStyle/>
          <a:p>
            <a:pPr algn="ctr"/>
            <a:r>
              <a:rPr lang="en-US" dirty="0" smtClean="0"/>
              <a:t> Curriculum Development</a:t>
            </a:r>
            <a:br>
              <a:rPr lang="en-US" dirty="0" smtClean="0"/>
            </a:br>
            <a:r>
              <a:rPr lang="en-US" dirty="0" smtClean="0"/>
              <a:t>Group D</a:t>
            </a:r>
            <a:br>
              <a:rPr lang="en-US" dirty="0" smtClean="0"/>
            </a:br>
            <a:r>
              <a:rPr lang="en-US" dirty="0" smtClean="0"/>
              <a:t>Walden University</a:t>
            </a:r>
            <a:br>
              <a:rPr lang="en-US" dirty="0" smtClean="0"/>
            </a:br>
            <a:r>
              <a:rPr lang="en-US" dirty="0" smtClean="0"/>
              <a:t>Dr. Burke</a:t>
            </a:r>
            <a:br>
              <a:rPr lang="en-US" dirty="0" smtClean="0"/>
            </a:br>
            <a:r>
              <a:rPr lang="en-US" dirty="0" smtClean="0"/>
              <a:t>8 July, 2012</a:t>
            </a:r>
            <a:br>
              <a:rPr lang="en-US" dirty="0" smtClean="0"/>
            </a:br>
            <a:r>
              <a:rPr lang="en-US" dirty="0" smtClean="0"/>
              <a:t> </a:t>
            </a:r>
            <a:endParaRPr lang="en-US" dirty="0"/>
          </a:p>
        </p:txBody>
      </p:sp>
      <p:sp>
        <p:nvSpPr>
          <p:cNvPr id="4" name="Rectangle 3"/>
          <p:cNvSpPr/>
          <p:nvPr/>
        </p:nvSpPr>
        <p:spPr>
          <a:xfrm>
            <a:off x="533400" y="4038600"/>
            <a:ext cx="7848600" cy="954107"/>
          </a:xfrm>
          <a:prstGeom prst="rect">
            <a:avLst/>
          </a:prstGeom>
        </p:spPr>
        <p:txBody>
          <a:bodyPr wrap="square">
            <a:spAutoFit/>
          </a:bodyPr>
          <a:lstStyle/>
          <a:p>
            <a:pPr algn="ctr"/>
            <a:r>
              <a:rPr lang="en-US" sz="2800" dirty="0" smtClean="0"/>
              <a:t>Mark Bullard, Carmela DeRoy, Ashley McCormick, Lucia Salters, and Susan Trejo </a:t>
            </a: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4038599"/>
          </a:xfrm>
        </p:spPr>
        <p:txBody>
          <a:bodyPr>
            <a:normAutofit/>
          </a:bodyPr>
          <a:lstStyle/>
          <a:p>
            <a:pPr algn="ctr"/>
            <a:r>
              <a:rPr lang="en-US" dirty="0" smtClean="0"/>
              <a:t>Emergency  Services</a:t>
            </a:r>
            <a:br>
              <a:rPr lang="en-US" dirty="0" smtClean="0"/>
            </a:br>
            <a:r>
              <a:rPr lang="en-US" dirty="0" smtClean="0"/>
              <a:t/>
            </a:r>
            <a:br>
              <a:rPr lang="en-US" dirty="0" smtClean="0"/>
            </a:br>
            <a:r>
              <a:rPr lang="en-US" dirty="0" smtClean="0"/>
              <a:t>Course Proposal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71600"/>
            <a:ext cx="8229600" cy="4525963"/>
          </a:xfrm>
        </p:spPr>
        <p:txBody>
          <a:bodyPr/>
          <a:lstStyle/>
          <a:p>
            <a:r>
              <a:rPr lang="en-US" b="1" dirty="0" smtClean="0">
                <a:latin typeface="Cambria" pitchFamily="18" charset="0"/>
              </a:rPr>
              <a:t>Purpose – Introductory training program for emergency medical technicians</a:t>
            </a:r>
          </a:p>
          <a:p>
            <a:endParaRPr lang="en-US" b="1" dirty="0" smtClean="0">
              <a:latin typeface="Cambria" pitchFamily="18" charset="0"/>
            </a:endParaRPr>
          </a:p>
          <a:p>
            <a:r>
              <a:rPr lang="en-US" b="1" dirty="0" smtClean="0">
                <a:latin typeface="Cambria" pitchFamily="18" charset="0"/>
              </a:rPr>
              <a:t>Topics covered</a:t>
            </a:r>
          </a:p>
          <a:p>
            <a:r>
              <a:rPr lang="en-US" dirty="0" smtClean="0">
                <a:latin typeface="Cambria" pitchFamily="18" charset="0"/>
              </a:rPr>
              <a:t>Safe Measures when operating the ambulance</a:t>
            </a:r>
          </a:p>
          <a:p>
            <a:r>
              <a:rPr lang="en-US" dirty="0" smtClean="0">
                <a:latin typeface="Cambria" pitchFamily="18" charset="0"/>
              </a:rPr>
              <a:t>Initial assessment of patient’s condition</a:t>
            </a:r>
          </a:p>
          <a:p>
            <a:r>
              <a:rPr lang="en-US" dirty="0" smtClean="0">
                <a:latin typeface="Cambria" pitchFamily="18" charset="0"/>
              </a:rPr>
              <a:t>CPR and defibrillator operation</a:t>
            </a:r>
          </a:p>
          <a:p>
            <a:r>
              <a:rPr lang="en-US" dirty="0" smtClean="0">
                <a:latin typeface="Cambria" pitchFamily="18" charset="0"/>
              </a:rPr>
              <a:t>Incident report filing </a:t>
            </a:r>
          </a:p>
          <a:p>
            <a:endParaRPr lang="en-US" dirty="0"/>
          </a:p>
        </p:txBody>
      </p:sp>
      <p:sp>
        <p:nvSpPr>
          <p:cNvPr id="3" name="Title 2"/>
          <p:cNvSpPr>
            <a:spLocks noGrp="1"/>
          </p:cNvSpPr>
          <p:nvPr>
            <p:ph type="title"/>
          </p:nvPr>
        </p:nvSpPr>
        <p:spPr/>
        <p:txBody>
          <a:bodyPr>
            <a:normAutofit/>
          </a:bodyPr>
          <a:lstStyle/>
          <a:p>
            <a:pPr algn="ctr"/>
            <a:r>
              <a:rPr lang="en-US" sz="4000" dirty="0" smtClean="0">
                <a:latin typeface="Cambria" pitchFamily="18" charset="0"/>
              </a:rPr>
              <a:t>Introduction</a:t>
            </a:r>
            <a:endParaRPr lang="en-US" sz="4000" dirty="0">
              <a:latin typeface="Cambria"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133600"/>
            <a:ext cx="8229600" cy="3873691"/>
          </a:xfrm>
        </p:spPr>
        <p:txBody>
          <a:bodyPr/>
          <a:lstStyle/>
          <a:p>
            <a:pPr lvl="1">
              <a:buNone/>
            </a:pPr>
            <a:r>
              <a:rPr lang="en-US" sz="2700" b="1" i="1" dirty="0" smtClean="0">
                <a:latin typeface="Cambria" pitchFamily="18" charset="0"/>
              </a:rPr>
              <a:t>Goals and Objectives</a:t>
            </a:r>
          </a:p>
          <a:p>
            <a:pPr lvl="1">
              <a:buNone/>
            </a:pPr>
            <a:r>
              <a:rPr lang="en-US" sz="2700" b="1" i="1" dirty="0" smtClean="0">
                <a:latin typeface="Cambria" pitchFamily="18" charset="0"/>
              </a:rPr>
              <a:t>Strategies</a:t>
            </a:r>
          </a:p>
          <a:p>
            <a:pPr lvl="1">
              <a:buNone/>
            </a:pPr>
            <a:r>
              <a:rPr lang="en-US" sz="2700" b="1" i="1" dirty="0" smtClean="0">
                <a:latin typeface="Cambria" pitchFamily="18" charset="0"/>
              </a:rPr>
              <a:t>Assessments</a:t>
            </a:r>
          </a:p>
          <a:p>
            <a:pPr lvl="1">
              <a:buNone/>
            </a:pPr>
            <a:r>
              <a:rPr lang="en-US" sz="2700" b="1" i="1" dirty="0" smtClean="0">
                <a:latin typeface="Cambria" pitchFamily="18" charset="0"/>
              </a:rPr>
              <a:t>Course Evaluation</a:t>
            </a:r>
          </a:p>
          <a:p>
            <a:endParaRPr lang="en-US" dirty="0"/>
          </a:p>
        </p:txBody>
      </p:sp>
      <p:sp>
        <p:nvSpPr>
          <p:cNvPr id="3" name="Title 2"/>
          <p:cNvSpPr>
            <a:spLocks noGrp="1"/>
          </p:cNvSpPr>
          <p:nvPr>
            <p:ph type="title"/>
          </p:nvPr>
        </p:nvSpPr>
        <p:spPr>
          <a:xfrm>
            <a:off x="457200" y="685800"/>
            <a:ext cx="8229600" cy="1295400"/>
          </a:xfrm>
        </p:spPr>
        <p:txBody>
          <a:bodyPr>
            <a:normAutofit fontScale="90000"/>
          </a:bodyPr>
          <a:lstStyle/>
          <a:p>
            <a:pPr algn="ctr"/>
            <a:r>
              <a:rPr lang="en-US" dirty="0" smtClean="0">
                <a:latin typeface="Cambria" pitchFamily="18" charset="0"/>
              </a:rPr>
              <a:t>Slide Presentation</a:t>
            </a:r>
            <a:r>
              <a:rPr lang="en-US" dirty="0" smtClean="0"/>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143000"/>
          </a:xfrm>
        </p:spPr>
        <p:txBody>
          <a:bodyPr>
            <a:normAutofit fontScale="90000"/>
          </a:bodyPr>
          <a:lstStyle/>
          <a:p>
            <a:pPr fontAlgn="auto">
              <a:spcAft>
                <a:spcPts val="0"/>
              </a:spcAft>
              <a:defRPr/>
            </a:pPr>
            <a:r>
              <a:rPr lang="en-US" dirty="0" smtClean="0">
                <a:latin typeface="Cambria" pitchFamily="18" charset="0"/>
              </a:rPr>
              <a:t>Instructional Strategies &amp; Activities</a:t>
            </a:r>
            <a:endParaRPr lang="en-US" dirty="0">
              <a:latin typeface="Cambria" pitchFamily="18" charset="0"/>
            </a:endParaRPr>
          </a:p>
        </p:txBody>
      </p:sp>
      <p:sp>
        <p:nvSpPr>
          <p:cNvPr id="9" name="Process 8"/>
          <p:cNvSpPr>
            <a:spLocks noChangeArrowheads="1"/>
          </p:cNvSpPr>
          <p:nvPr/>
        </p:nvSpPr>
        <p:spPr bwMode="auto">
          <a:xfrm>
            <a:off x="609600" y="11430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Procedure recognition</a:t>
            </a:r>
          </a:p>
        </p:txBody>
      </p:sp>
      <p:sp>
        <p:nvSpPr>
          <p:cNvPr id="10" name="Process 9"/>
          <p:cNvSpPr>
            <a:spLocks noChangeArrowheads="1"/>
          </p:cNvSpPr>
          <p:nvPr/>
        </p:nvSpPr>
        <p:spPr bwMode="auto">
          <a:xfrm>
            <a:off x="1447800" y="19812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Recall the procedure </a:t>
            </a:r>
          </a:p>
        </p:txBody>
      </p:sp>
      <p:sp>
        <p:nvSpPr>
          <p:cNvPr id="11" name="Process 10"/>
          <p:cNvSpPr>
            <a:spLocks noChangeArrowheads="1"/>
          </p:cNvSpPr>
          <p:nvPr/>
        </p:nvSpPr>
        <p:spPr bwMode="auto">
          <a:xfrm>
            <a:off x="2514600" y="28194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Apply appropriate steps</a:t>
            </a:r>
          </a:p>
        </p:txBody>
      </p:sp>
      <p:sp>
        <p:nvSpPr>
          <p:cNvPr id="12" name="Process 11"/>
          <p:cNvSpPr>
            <a:spLocks noChangeArrowheads="1"/>
          </p:cNvSpPr>
          <p:nvPr/>
        </p:nvSpPr>
        <p:spPr bwMode="auto">
          <a:xfrm>
            <a:off x="3276600" y="36576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Make a decision</a:t>
            </a:r>
          </a:p>
        </p:txBody>
      </p:sp>
      <p:sp>
        <p:nvSpPr>
          <p:cNvPr id="13" name="Process 12"/>
          <p:cNvSpPr>
            <a:spLocks noChangeArrowheads="1"/>
          </p:cNvSpPr>
          <p:nvPr/>
        </p:nvSpPr>
        <p:spPr bwMode="auto">
          <a:xfrm>
            <a:off x="914400" y="48006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Complete steps</a:t>
            </a:r>
          </a:p>
        </p:txBody>
      </p:sp>
      <p:sp>
        <p:nvSpPr>
          <p:cNvPr id="14" name="Process 13"/>
          <p:cNvSpPr>
            <a:spLocks noChangeArrowheads="1"/>
          </p:cNvSpPr>
          <p:nvPr/>
        </p:nvSpPr>
        <p:spPr bwMode="auto">
          <a:xfrm>
            <a:off x="2819400" y="5867400"/>
            <a:ext cx="39624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Check procedure done correctly</a:t>
            </a:r>
          </a:p>
        </p:txBody>
      </p:sp>
      <p:sp>
        <p:nvSpPr>
          <p:cNvPr id="15" name="Process 14"/>
          <p:cNvSpPr>
            <a:spLocks noChangeArrowheads="1"/>
          </p:cNvSpPr>
          <p:nvPr/>
        </p:nvSpPr>
        <p:spPr bwMode="auto">
          <a:xfrm>
            <a:off x="5029200" y="48006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Complete steps</a:t>
            </a:r>
          </a:p>
        </p:txBody>
      </p:sp>
      <p:cxnSp>
        <p:nvCxnSpPr>
          <p:cNvPr id="17" name="Elbow Connector 16"/>
          <p:cNvCxnSpPr>
            <a:cxnSpLocks noChangeShapeType="1"/>
            <a:endCxn id="10" idx="1"/>
          </p:cNvCxnSpPr>
          <p:nvPr/>
        </p:nvCxnSpPr>
        <p:spPr bwMode="auto">
          <a:xfrm rot="16200000" flipH="1">
            <a:off x="971550" y="1771650"/>
            <a:ext cx="495300" cy="457200"/>
          </a:xfrm>
          <a:prstGeom prst="bentConnector2">
            <a:avLst/>
          </a:prstGeom>
          <a:noFill/>
          <a:ln w="55000" cmpd="thickThin">
            <a:solidFill>
              <a:schemeClr val="accent1"/>
            </a:solidFill>
            <a:miter lim="800000"/>
            <a:headEnd/>
            <a:tailEnd type="arrow" w="med" len="me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18" name="Elbow Connector 17"/>
          <p:cNvCxnSpPr>
            <a:cxnSpLocks noChangeShapeType="1"/>
          </p:cNvCxnSpPr>
          <p:nvPr/>
        </p:nvCxnSpPr>
        <p:spPr bwMode="auto">
          <a:xfrm rot="16200000" flipH="1">
            <a:off x="1962150" y="2609850"/>
            <a:ext cx="495300" cy="457200"/>
          </a:xfrm>
          <a:prstGeom prst="bentConnector2">
            <a:avLst/>
          </a:prstGeom>
          <a:noFill/>
          <a:ln w="55000" cmpd="thickThin">
            <a:solidFill>
              <a:schemeClr val="accent1"/>
            </a:solidFill>
            <a:miter lim="800000"/>
            <a:headEnd/>
            <a:tailEnd type="arrow" w="med" len="me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19" name="Elbow Connector 18"/>
          <p:cNvCxnSpPr>
            <a:cxnSpLocks noChangeShapeType="1"/>
          </p:cNvCxnSpPr>
          <p:nvPr/>
        </p:nvCxnSpPr>
        <p:spPr bwMode="auto">
          <a:xfrm rot="16200000" flipH="1">
            <a:off x="2800350" y="3448050"/>
            <a:ext cx="495300" cy="457200"/>
          </a:xfrm>
          <a:prstGeom prst="bentConnector2">
            <a:avLst/>
          </a:prstGeom>
          <a:noFill/>
          <a:ln w="55000" cmpd="thickThin">
            <a:solidFill>
              <a:schemeClr val="accent1"/>
            </a:solidFill>
            <a:miter lim="800000"/>
            <a:headEnd/>
            <a:tailEnd type="arrow" w="med" len="me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21" name="Straight Connector 20"/>
          <p:cNvCxnSpPr>
            <a:cxnSpLocks noChangeShapeType="1"/>
          </p:cNvCxnSpPr>
          <p:nvPr/>
        </p:nvCxnSpPr>
        <p:spPr bwMode="auto">
          <a:xfrm>
            <a:off x="2362200" y="4419600"/>
            <a:ext cx="4419600" cy="0"/>
          </a:xfrm>
          <a:prstGeom prst="line">
            <a:avLst/>
          </a:prstGeom>
          <a:noFill/>
          <a:ln w="55000" cmpd="thickThin">
            <a:solidFill>
              <a:schemeClr val="accent1"/>
            </a:solidFill>
            <a:round/>
            <a:headEnd/>
            <a:tailEn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23" name="Straight Connector 22"/>
          <p:cNvCxnSpPr>
            <a:cxnSpLocks noChangeShapeType="1"/>
          </p:cNvCxnSpPr>
          <p:nvPr/>
        </p:nvCxnSpPr>
        <p:spPr bwMode="auto">
          <a:xfrm>
            <a:off x="4648200" y="4191000"/>
            <a:ext cx="0" cy="228600"/>
          </a:xfrm>
          <a:prstGeom prst="line">
            <a:avLst/>
          </a:prstGeom>
          <a:noFill/>
          <a:ln w="55000" cmpd="thickThin">
            <a:solidFill>
              <a:schemeClr val="accent1"/>
            </a:solidFill>
            <a:round/>
            <a:headEnd/>
            <a:tailEn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30" name="Straight Arrow Connector 29"/>
          <p:cNvCxnSpPr>
            <a:cxnSpLocks noChangeShapeType="1"/>
          </p:cNvCxnSpPr>
          <p:nvPr/>
        </p:nvCxnSpPr>
        <p:spPr bwMode="auto">
          <a:xfrm>
            <a:off x="2387600" y="4419600"/>
            <a:ext cx="0" cy="304800"/>
          </a:xfrm>
          <a:prstGeom prst="straightConnector1">
            <a:avLst/>
          </a:prstGeom>
          <a:noFill/>
          <a:ln w="55000" cmpd="thickThin">
            <a:solidFill>
              <a:schemeClr val="accent1"/>
            </a:solidFill>
            <a:round/>
            <a:headEnd/>
            <a:tailEnd type="arrow" w="med" len="me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33" name="Straight Arrow Connector 32"/>
          <p:cNvCxnSpPr>
            <a:cxnSpLocks noChangeShapeType="1"/>
          </p:cNvCxnSpPr>
          <p:nvPr/>
        </p:nvCxnSpPr>
        <p:spPr bwMode="auto">
          <a:xfrm>
            <a:off x="6764338" y="4411663"/>
            <a:ext cx="0" cy="304800"/>
          </a:xfrm>
          <a:prstGeom prst="straightConnector1">
            <a:avLst/>
          </a:prstGeom>
          <a:noFill/>
          <a:ln w="55000" cmpd="thickThin">
            <a:solidFill>
              <a:schemeClr val="accent1"/>
            </a:solidFill>
            <a:round/>
            <a:headEnd/>
            <a:tailEnd type="arrow" w="med" len="me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34" name="Straight Arrow Connector 33"/>
          <p:cNvCxnSpPr>
            <a:cxnSpLocks noChangeShapeType="1"/>
          </p:cNvCxnSpPr>
          <p:nvPr/>
        </p:nvCxnSpPr>
        <p:spPr bwMode="auto">
          <a:xfrm>
            <a:off x="4648200" y="5562600"/>
            <a:ext cx="0" cy="304800"/>
          </a:xfrm>
          <a:prstGeom prst="straightConnector1">
            <a:avLst/>
          </a:prstGeom>
          <a:noFill/>
          <a:ln w="55000" cmpd="thickThin">
            <a:solidFill>
              <a:schemeClr val="accent1"/>
            </a:solidFill>
            <a:round/>
            <a:headEnd/>
            <a:tailEnd type="arrow" w="med" len="me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35" name="Straight Connector 34"/>
          <p:cNvCxnSpPr>
            <a:cxnSpLocks noChangeShapeType="1"/>
          </p:cNvCxnSpPr>
          <p:nvPr/>
        </p:nvCxnSpPr>
        <p:spPr bwMode="auto">
          <a:xfrm>
            <a:off x="2362200" y="5545138"/>
            <a:ext cx="4419600" cy="0"/>
          </a:xfrm>
          <a:prstGeom prst="line">
            <a:avLst/>
          </a:prstGeom>
          <a:noFill/>
          <a:ln w="55000" cmpd="thickThin">
            <a:solidFill>
              <a:schemeClr val="accent1"/>
            </a:solidFill>
            <a:round/>
            <a:headEnd/>
            <a:tailEn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36" name="Straight Connector 35"/>
          <p:cNvCxnSpPr>
            <a:cxnSpLocks noChangeShapeType="1"/>
          </p:cNvCxnSpPr>
          <p:nvPr/>
        </p:nvCxnSpPr>
        <p:spPr bwMode="auto">
          <a:xfrm>
            <a:off x="2362200" y="5334000"/>
            <a:ext cx="0" cy="228600"/>
          </a:xfrm>
          <a:prstGeom prst="line">
            <a:avLst/>
          </a:prstGeom>
          <a:noFill/>
          <a:ln w="55000" cmpd="thickThin">
            <a:solidFill>
              <a:schemeClr val="accent1"/>
            </a:solidFill>
            <a:round/>
            <a:headEnd/>
            <a:tailEn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37" name="Straight Connector 36"/>
          <p:cNvCxnSpPr>
            <a:cxnSpLocks noChangeShapeType="1"/>
          </p:cNvCxnSpPr>
          <p:nvPr/>
        </p:nvCxnSpPr>
        <p:spPr bwMode="auto">
          <a:xfrm>
            <a:off x="6781800" y="5334000"/>
            <a:ext cx="0" cy="228600"/>
          </a:xfrm>
          <a:prstGeom prst="line">
            <a:avLst/>
          </a:prstGeom>
          <a:noFill/>
          <a:ln w="55000" cmpd="thickThin">
            <a:solidFill>
              <a:schemeClr val="accent1"/>
            </a:solidFill>
            <a:round/>
            <a:headEnd/>
            <a:tailEn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pic>
        <p:nvPicPr>
          <p:cNvPr id="9236" name="Picture 47" descr="lear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32463" y="1143000"/>
            <a:ext cx="3030537"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3" name="Straight Connector 62"/>
          <p:cNvCxnSpPr>
            <a:cxnSpLocks noChangeShapeType="1"/>
          </p:cNvCxnSpPr>
          <p:nvPr/>
        </p:nvCxnSpPr>
        <p:spPr bwMode="auto">
          <a:xfrm>
            <a:off x="6781800" y="6172200"/>
            <a:ext cx="1828800" cy="0"/>
          </a:xfrm>
          <a:prstGeom prst="line">
            <a:avLst/>
          </a:prstGeom>
          <a:noFill/>
          <a:ln w="55000" cmpd="thickThin">
            <a:solidFill>
              <a:schemeClr val="accent1"/>
            </a:solidFill>
            <a:round/>
            <a:headEnd/>
            <a:tailEn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66" name="Straight Connector 65"/>
          <p:cNvCxnSpPr>
            <a:cxnSpLocks noChangeShapeType="1"/>
          </p:cNvCxnSpPr>
          <p:nvPr/>
        </p:nvCxnSpPr>
        <p:spPr bwMode="auto">
          <a:xfrm>
            <a:off x="8610600" y="3962400"/>
            <a:ext cx="0" cy="2209800"/>
          </a:xfrm>
          <a:prstGeom prst="line">
            <a:avLst/>
          </a:prstGeom>
          <a:noFill/>
          <a:ln w="55000" cmpd="thickThin">
            <a:solidFill>
              <a:schemeClr val="accent1"/>
            </a:solidFill>
            <a:round/>
            <a:headEnd/>
            <a:tailEn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69" name="Straight Arrow Connector 68"/>
          <p:cNvCxnSpPr>
            <a:cxnSpLocks noChangeShapeType="1"/>
          </p:cNvCxnSpPr>
          <p:nvPr/>
        </p:nvCxnSpPr>
        <p:spPr bwMode="auto">
          <a:xfrm flipH="1">
            <a:off x="6324600" y="3962400"/>
            <a:ext cx="2286000" cy="0"/>
          </a:xfrm>
          <a:prstGeom prst="straightConnector1">
            <a:avLst/>
          </a:prstGeom>
          <a:noFill/>
          <a:ln w="55000" cmpd="thickThin">
            <a:solidFill>
              <a:schemeClr val="accent1"/>
            </a:solidFill>
            <a:round/>
            <a:headEnd/>
            <a:tailEnd type="arrow" w="med" len="med"/>
          </a:ln>
          <a:effectLst>
            <a:outerShdw blurRad="50800" dist="38100" dir="5400000" rotWithShape="0">
              <a:srgbClr val="808080">
                <a:alpha val="34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489192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143000"/>
          </a:xfrm>
        </p:spPr>
        <p:txBody>
          <a:bodyPr>
            <a:normAutofit fontScale="90000"/>
          </a:bodyPr>
          <a:lstStyle/>
          <a:p>
            <a:pPr fontAlgn="auto">
              <a:spcAft>
                <a:spcPts val="0"/>
              </a:spcAft>
              <a:defRPr/>
            </a:pPr>
            <a:r>
              <a:rPr lang="en-US" dirty="0" smtClean="0">
                <a:latin typeface="Cambria" pitchFamily="18" charset="0"/>
              </a:rPr>
              <a:t>Instructional Strategies &amp; Activities</a:t>
            </a:r>
            <a:endParaRPr lang="en-US" dirty="0">
              <a:latin typeface="Cambria" pitchFamily="18" charset="0"/>
            </a:endParaRPr>
          </a:p>
        </p:txBody>
      </p:sp>
      <p:pic>
        <p:nvPicPr>
          <p:cNvPr id="2" name="Picture 1" descr="EM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9778" y="1600200"/>
            <a:ext cx="2853822" cy="3810000"/>
          </a:xfrm>
          <a:prstGeom prst="roundRect">
            <a:avLst>
              <a:gd name="adj" fmla="val 8594"/>
            </a:avLst>
          </a:prstGeom>
          <a:solidFill>
            <a:srgbClr val="FFFFFF">
              <a:shade val="85000"/>
            </a:srgbClr>
          </a:solidFill>
          <a:ln>
            <a:noFill/>
          </a:ln>
          <a:effectLst/>
        </p:spPr>
      </p:pic>
      <p:sp>
        <p:nvSpPr>
          <p:cNvPr id="5" name="Line Callout 1 4"/>
          <p:cNvSpPr>
            <a:spLocks/>
          </p:cNvSpPr>
          <p:nvPr/>
        </p:nvSpPr>
        <p:spPr bwMode="auto">
          <a:xfrm>
            <a:off x="6629400" y="2133600"/>
            <a:ext cx="1752600" cy="1066800"/>
          </a:xfrm>
          <a:prstGeom prst="borderCallout1">
            <a:avLst>
              <a:gd name="adj1" fmla="val 36185"/>
              <a:gd name="adj2" fmla="val -4046"/>
              <a:gd name="adj3" fmla="val 36676"/>
              <a:gd name="adj4" fmla="val -34273"/>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Concept recognition</a:t>
            </a:r>
          </a:p>
        </p:txBody>
      </p:sp>
      <p:sp>
        <p:nvSpPr>
          <p:cNvPr id="24" name="Line Callout 1 23"/>
          <p:cNvSpPr>
            <a:spLocks/>
          </p:cNvSpPr>
          <p:nvPr/>
        </p:nvSpPr>
        <p:spPr bwMode="auto">
          <a:xfrm>
            <a:off x="6629400" y="3733800"/>
            <a:ext cx="1905000" cy="1447800"/>
          </a:xfrm>
          <a:prstGeom prst="borderCallout1">
            <a:avLst>
              <a:gd name="adj1" fmla="val 37065"/>
              <a:gd name="adj2" fmla="val -3380"/>
              <a:gd name="adj3" fmla="val 37301"/>
              <a:gd name="adj4" fmla="val -33755"/>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Declarative knowledge accessed</a:t>
            </a:r>
          </a:p>
        </p:txBody>
      </p:sp>
      <p:sp>
        <p:nvSpPr>
          <p:cNvPr id="25" name="Line Callout 1 24"/>
          <p:cNvSpPr>
            <a:spLocks/>
          </p:cNvSpPr>
          <p:nvPr/>
        </p:nvSpPr>
        <p:spPr bwMode="auto">
          <a:xfrm>
            <a:off x="685800" y="2133600"/>
            <a:ext cx="1752600" cy="1066800"/>
          </a:xfrm>
          <a:prstGeom prst="borderCallout1">
            <a:avLst>
              <a:gd name="adj1" fmla="val 48093"/>
              <a:gd name="adj2" fmla="val 102477"/>
              <a:gd name="adj3" fmla="val 48579"/>
              <a:gd name="adj4" fmla="val 133843"/>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Decision making</a:t>
            </a:r>
          </a:p>
        </p:txBody>
      </p:sp>
      <p:sp>
        <p:nvSpPr>
          <p:cNvPr id="26" name="Line Callout 1 25"/>
          <p:cNvSpPr>
            <a:spLocks/>
          </p:cNvSpPr>
          <p:nvPr/>
        </p:nvSpPr>
        <p:spPr bwMode="auto">
          <a:xfrm>
            <a:off x="685800" y="3733800"/>
            <a:ext cx="1752600" cy="1066800"/>
          </a:xfrm>
          <a:prstGeom prst="borderCallout1">
            <a:avLst>
              <a:gd name="adj1" fmla="val 48093"/>
              <a:gd name="adj2" fmla="val 102477"/>
              <a:gd name="adj3" fmla="val 48579"/>
              <a:gd name="adj4" fmla="val 133116"/>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blurRad="50800"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Cambria" pitchFamily="18" charset="0"/>
              </a:rPr>
              <a:t>Procedure analysis</a:t>
            </a:r>
          </a:p>
        </p:txBody>
      </p:sp>
    </p:spTree>
    <p:extLst>
      <p:ext uri="{BB962C8B-B14F-4D97-AF65-F5344CB8AC3E}">
        <p14:creationId xmlns:p14="http://schemas.microsoft.com/office/powerpoint/2010/main" val="28152599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525963"/>
          </a:xfrm>
        </p:spPr>
        <p:txBody>
          <a:bodyPr>
            <a:normAutofit/>
          </a:bodyPr>
          <a:lstStyle/>
          <a:p>
            <a:pPr marL="365760" indent="-256032" fontAlgn="auto">
              <a:spcAft>
                <a:spcPts val="0"/>
              </a:spcAft>
              <a:buClr>
                <a:schemeClr val="tx1"/>
              </a:buClr>
              <a:buFont typeface="Wingdings 3"/>
              <a:buChar char=""/>
              <a:defRPr/>
            </a:pPr>
            <a:r>
              <a:rPr lang="en-US" b="1" i="1" dirty="0" smtClean="0">
                <a:solidFill>
                  <a:schemeClr val="accent4"/>
                </a:solidFill>
                <a:latin typeface="Cambria" pitchFamily="18" charset="0"/>
              </a:rPr>
              <a:t>Pencil &amp; Paper </a:t>
            </a:r>
          </a:p>
          <a:p>
            <a:pPr marL="621792" lvl="1" fontAlgn="auto">
              <a:spcBef>
                <a:spcPts val="324"/>
              </a:spcBef>
              <a:spcAft>
                <a:spcPts val="0"/>
              </a:spcAft>
              <a:buFont typeface="Verdana"/>
              <a:buChar char="◦"/>
              <a:defRPr/>
            </a:pPr>
            <a:r>
              <a:rPr lang="en-US" b="1" dirty="0" smtClean="0">
                <a:solidFill>
                  <a:schemeClr val="accent4"/>
                </a:solidFill>
                <a:latin typeface="Cambria" pitchFamily="18" charset="0"/>
              </a:rPr>
              <a:t>Ex</a:t>
            </a:r>
            <a:r>
              <a:rPr lang="en-US" dirty="0" smtClean="0">
                <a:solidFill>
                  <a:schemeClr val="accent4"/>
                </a:solidFill>
                <a:latin typeface="Cambria" pitchFamily="18" charset="0"/>
              </a:rPr>
              <a:t>:</a:t>
            </a:r>
            <a:r>
              <a:rPr lang="en-US" dirty="0" smtClean="0">
                <a:latin typeface="Cambria" pitchFamily="18" charset="0"/>
              </a:rPr>
              <a:t> </a:t>
            </a:r>
            <a:r>
              <a:rPr lang="en-US" i="1" dirty="0" smtClean="0">
                <a:latin typeface="Cambria" pitchFamily="18" charset="0"/>
              </a:rPr>
              <a:t>What does CAB mean when performing CPR? Or </a:t>
            </a:r>
          </a:p>
          <a:p>
            <a:pPr marL="621792" lvl="1" fontAlgn="auto">
              <a:spcBef>
                <a:spcPts val="324"/>
              </a:spcBef>
              <a:spcAft>
                <a:spcPts val="0"/>
              </a:spcAft>
              <a:buFont typeface="Verdana"/>
              <a:buChar char="◦"/>
              <a:defRPr/>
            </a:pPr>
            <a:r>
              <a:rPr lang="en-US" i="1" dirty="0">
                <a:latin typeface="Cambria" pitchFamily="18" charset="0"/>
              </a:rPr>
              <a:t>What is a known allergic reaction to penicillin</a:t>
            </a:r>
            <a:r>
              <a:rPr lang="en-US" i="1" dirty="0" smtClean="0">
                <a:latin typeface="Cambria" pitchFamily="18" charset="0"/>
              </a:rPr>
              <a:t>?</a:t>
            </a:r>
          </a:p>
          <a:p>
            <a:pPr marL="365760" indent="-256032" fontAlgn="auto">
              <a:spcAft>
                <a:spcPts val="0"/>
              </a:spcAft>
              <a:buClr>
                <a:schemeClr val="tx1"/>
              </a:buClr>
              <a:buFont typeface="Wingdings 3"/>
              <a:buChar char=""/>
              <a:defRPr/>
            </a:pPr>
            <a:r>
              <a:rPr lang="en-US" b="1" i="1" dirty="0" smtClean="0">
                <a:latin typeface="Cambria" pitchFamily="18" charset="0"/>
              </a:rPr>
              <a:t>On-the-Job Performance via </a:t>
            </a:r>
            <a:r>
              <a:rPr lang="en-US" b="1" i="1" dirty="0" smtClean="0">
                <a:solidFill>
                  <a:schemeClr val="accent4"/>
                </a:solidFill>
                <a:latin typeface="Cambria" pitchFamily="18" charset="0"/>
              </a:rPr>
              <a:t>Simulation</a:t>
            </a:r>
          </a:p>
          <a:p>
            <a:pPr marL="621792" lvl="1" fontAlgn="auto">
              <a:spcBef>
                <a:spcPts val="324"/>
              </a:spcBef>
              <a:spcAft>
                <a:spcPts val="0"/>
              </a:spcAft>
              <a:buFont typeface="Verdana"/>
              <a:buChar char="◦"/>
              <a:defRPr/>
            </a:pPr>
            <a:r>
              <a:rPr lang="en-US" b="1" dirty="0" smtClean="0">
                <a:solidFill>
                  <a:schemeClr val="accent4"/>
                </a:solidFill>
                <a:latin typeface="Cambria" pitchFamily="18" charset="0"/>
              </a:rPr>
              <a:t>Ex</a:t>
            </a:r>
            <a:r>
              <a:rPr lang="en-US" dirty="0" smtClean="0">
                <a:latin typeface="Cambria" pitchFamily="18" charset="0"/>
              </a:rPr>
              <a:t>: </a:t>
            </a:r>
            <a:r>
              <a:rPr lang="en-US" i="1" dirty="0" smtClean="0">
                <a:latin typeface="Cambria" pitchFamily="18" charset="0"/>
              </a:rPr>
              <a:t>Utilizing a checklist, the Instructor will check items off as they occur.</a:t>
            </a:r>
          </a:p>
          <a:p>
            <a:pPr marL="365760" indent="-256032" fontAlgn="auto">
              <a:spcAft>
                <a:spcPts val="0"/>
              </a:spcAft>
              <a:buClr>
                <a:schemeClr val="tx1"/>
              </a:buClr>
              <a:buFont typeface="Wingdings 3"/>
              <a:buChar char=""/>
              <a:defRPr/>
            </a:pPr>
            <a:r>
              <a:rPr lang="en-US" b="1" i="1" dirty="0" smtClean="0">
                <a:latin typeface="Cambria" pitchFamily="18" charset="0"/>
              </a:rPr>
              <a:t>On-the-Job Performance via </a:t>
            </a:r>
            <a:r>
              <a:rPr lang="en-US" b="1" i="1" dirty="0" smtClean="0">
                <a:solidFill>
                  <a:schemeClr val="accent4"/>
                </a:solidFill>
                <a:latin typeface="Cambria" pitchFamily="18" charset="0"/>
              </a:rPr>
              <a:t>Role Play</a:t>
            </a:r>
          </a:p>
          <a:p>
            <a:pPr marL="621792" lvl="1" fontAlgn="auto">
              <a:spcBef>
                <a:spcPts val="324"/>
              </a:spcBef>
              <a:spcAft>
                <a:spcPts val="0"/>
              </a:spcAft>
              <a:buFont typeface="Verdana"/>
              <a:buChar char="◦"/>
              <a:defRPr/>
            </a:pPr>
            <a:r>
              <a:rPr lang="en-US" b="1" dirty="0" smtClean="0">
                <a:solidFill>
                  <a:schemeClr val="accent4"/>
                </a:solidFill>
                <a:latin typeface="Cambria" pitchFamily="18" charset="0"/>
              </a:rPr>
              <a:t>Ex</a:t>
            </a:r>
            <a:r>
              <a:rPr lang="en-US" b="1" dirty="0" smtClean="0">
                <a:latin typeface="Cambria" pitchFamily="18" charset="0"/>
              </a:rPr>
              <a:t>: </a:t>
            </a:r>
            <a:r>
              <a:rPr lang="en-US" i="1" dirty="0">
                <a:latin typeface="Cambria" pitchFamily="18" charset="0"/>
              </a:rPr>
              <a:t>The “Annie” doll works with the training AED to run the student through </a:t>
            </a:r>
            <a:r>
              <a:rPr lang="en-US" i="1" dirty="0" smtClean="0">
                <a:latin typeface="Cambria" pitchFamily="18" charset="0"/>
              </a:rPr>
              <a:t>different, real life scenarios</a:t>
            </a:r>
            <a:r>
              <a:rPr lang="en-US" dirty="0" smtClean="0">
                <a:latin typeface="Cambria" pitchFamily="18" charset="0"/>
              </a:rPr>
              <a:t>.</a:t>
            </a:r>
            <a:endParaRPr lang="en-US" dirty="0">
              <a:latin typeface="Cambria" pitchFamily="18" charset="0"/>
            </a:endParaRPr>
          </a:p>
          <a:p>
            <a:pPr marL="621792" lvl="1" fontAlgn="auto">
              <a:spcBef>
                <a:spcPts val="324"/>
              </a:spcBef>
              <a:spcAft>
                <a:spcPts val="0"/>
              </a:spcAft>
              <a:buFont typeface="Verdana"/>
              <a:buChar char="◦"/>
              <a:defRPr/>
            </a:pPr>
            <a:endParaRPr lang="en-US" b="1" dirty="0">
              <a:latin typeface="Cambria" pitchFamily="18" charset="0"/>
            </a:endParaRPr>
          </a:p>
        </p:txBody>
      </p:sp>
      <p:sp>
        <p:nvSpPr>
          <p:cNvPr id="3" name="Title 2"/>
          <p:cNvSpPr>
            <a:spLocks noGrp="1"/>
          </p:cNvSpPr>
          <p:nvPr>
            <p:ph type="title"/>
          </p:nvPr>
        </p:nvSpPr>
        <p:spPr>
          <a:xfrm>
            <a:off x="457200" y="152400"/>
            <a:ext cx="8229600" cy="868362"/>
          </a:xfrm>
        </p:spPr>
        <p:txBody>
          <a:bodyPr/>
          <a:lstStyle/>
          <a:p>
            <a:pPr algn="ctr" fontAlgn="auto">
              <a:spcAft>
                <a:spcPts val="0"/>
              </a:spcAft>
              <a:defRPr/>
            </a:pPr>
            <a:r>
              <a:rPr lang="en-US" sz="4000" dirty="0" smtClean="0">
                <a:effectLst/>
                <a:latin typeface="Cambria" pitchFamily="18" charset="0"/>
              </a:rPr>
              <a:t>Assessments</a:t>
            </a:r>
            <a:endParaRPr lang="en-US" sz="4000" dirty="0">
              <a:effectLst/>
              <a:latin typeface="Cambria"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latin typeface="Cambria" pitchFamily="18" charset="0"/>
              </a:rPr>
              <a:t>Thank You</a:t>
            </a:r>
          </a:p>
          <a:p>
            <a:endParaRPr lang="en-US" dirty="0" smtClean="0">
              <a:latin typeface="Cambria" pitchFamily="18" charset="0"/>
            </a:endParaRPr>
          </a:p>
          <a:p>
            <a:r>
              <a:rPr lang="en-US" b="1" dirty="0" smtClean="0">
                <a:latin typeface="Cambria" pitchFamily="18" charset="0"/>
              </a:rPr>
              <a:t>Presentation included</a:t>
            </a:r>
          </a:p>
          <a:p>
            <a:endParaRPr lang="en-US" sz="1800" b="1" dirty="0" smtClean="0">
              <a:latin typeface="Cambria" pitchFamily="18" charset="0"/>
            </a:endParaRPr>
          </a:p>
          <a:p>
            <a:pPr lvl="1"/>
            <a:r>
              <a:rPr lang="en-US" dirty="0" smtClean="0">
                <a:latin typeface="Cambria" pitchFamily="18" charset="0"/>
              </a:rPr>
              <a:t>Goals and Objectives</a:t>
            </a:r>
          </a:p>
          <a:p>
            <a:pPr lvl="1"/>
            <a:r>
              <a:rPr lang="en-US" dirty="0" smtClean="0">
                <a:latin typeface="Cambria" pitchFamily="18" charset="0"/>
              </a:rPr>
              <a:t>Teaching Strategies</a:t>
            </a:r>
          </a:p>
          <a:p>
            <a:pPr lvl="1"/>
            <a:r>
              <a:rPr lang="en-US" dirty="0" smtClean="0">
                <a:latin typeface="Cambria" pitchFamily="18" charset="0"/>
              </a:rPr>
              <a:t>Assessment Strategies</a:t>
            </a:r>
          </a:p>
          <a:p>
            <a:pPr lvl="1"/>
            <a:r>
              <a:rPr lang="en-US" dirty="0" smtClean="0">
                <a:latin typeface="Cambria" pitchFamily="18" charset="0"/>
              </a:rPr>
              <a:t>Course Evaluation</a:t>
            </a:r>
          </a:p>
          <a:p>
            <a:endParaRPr lang="en-US" dirty="0"/>
          </a:p>
        </p:txBody>
      </p:sp>
      <p:sp>
        <p:nvSpPr>
          <p:cNvPr id="3" name="Title 2"/>
          <p:cNvSpPr>
            <a:spLocks noGrp="1"/>
          </p:cNvSpPr>
          <p:nvPr>
            <p:ph type="title"/>
          </p:nvPr>
        </p:nvSpPr>
        <p:spPr/>
        <p:txBody>
          <a:bodyPr>
            <a:normAutofit/>
          </a:bodyPr>
          <a:lstStyle/>
          <a:p>
            <a:pPr algn="ctr"/>
            <a:r>
              <a:rPr lang="en-US" sz="4000" dirty="0" smtClean="0">
                <a:latin typeface="Cambria" pitchFamily="18" charset="0"/>
              </a:rPr>
              <a:t>Conclusion</a:t>
            </a:r>
            <a:endParaRPr lang="en-US" sz="4000" dirty="0">
              <a:latin typeface="Cambria"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113</TotalTime>
  <Words>786</Words>
  <Application>Microsoft Office PowerPoint</Application>
  <PresentationFormat>On-screen Show (4:3)</PresentationFormat>
  <Paragraphs>94</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 Curriculum Development Group D Walden University Dr. Burke 8 July, 2012  </vt:lpstr>
      <vt:lpstr>Emergency  Services  Course Proposal</vt:lpstr>
      <vt:lpstr>Introduction</vt:lpstr>
      <vt:lpstr>Slide Presentation </vt:lpstr>
      <vt:lpstr>Instructional Strategies &amp; Activities</vt:lpstr>
      <vt:lpstr>Instructional Strategies &amp; Activities</vt:lpstr>
      <vt:lpstr>Assessments</vt:lpstr>
      <vt:lpstr>Conclusion</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Services</dc:title>
  <dc:creator>Valued Acer Customer</dc:creator>
  <cp:lastModifiedBy>SNB</cp:lastModifiedBy>
  <cp:revision>7</cp:revision>
  <dcterms:created xsi:type="dcterms:W3CDTF">2012-06-06T22:26:02Z</dcterms:created>
  <dcterms:modified xsi:type="dcterms:W3CDTF">2012-07-05T11:31:29Z</dcterms:modified>
</cp:coreProperties>
</file>