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63" r:id="rId2"/>
    <p:sldId id="256" r:id="rId3"/>
    <p:sldId id="257" r:id="rId4"/>
    <p:sldId id="265" r:id="rId5"/>
    <p:sldId id="267" r:id="rId6"/>
    <p:sldId id="269" r:id="rId7"/>
    <p:sldId id="270" r:id="rId8"/>
    <p:sldId id="271" r:id="rId9"/>
    <p:sldId id="272" r:id="rId10"/>
    <p:sldId id="283" r:id="rId11"/>
    <p:sldId id="266" r:id="rId12"/>
    <p:sldId id="284" r:id="rId13"/>
    <p:sldId id="275" r:id="rId14"/>
    <p:sldId id="274" r:id="rId15"/>
    <p:sldId id="276" r:id="rId16"/>
    <p:sldId id="277" r:id="rId17"/>
    <p:sldId id="278" r:id="rId18"/>
    <p:sldId id="279" r:id="rId19"/>
    <p:sldId id="280" r:id="rId20"/>
    <p:sldId id="281" r:id="rId21"/>
    <p:sldId id="282" r:id="rId22"/>
    <p:sldId id="262"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E11E5D-126C-4042-9B6D-DA56BAEB9DD7}" type="datetimeFigureOut">
              <a:rPr lang="en-US" smtClean="0"/>
              <a:pPr/>
              <a:t>7/7/2012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CEF4AE-F544-4A06-A5D5-F140D569C50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CEF4AE-F544-4A06-A5D5-F140D569C50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Level one evaluations are surveys that are given to students at the end of a course. Since this is a new course, facilitators need to know if the class is effective. Students are I the best position to critique the course. A Likert Scale will be used to quiz the students and there will be comment spaces at the end of each section for students to elaborate on their answers. Level one evaluations can be used to make minor changes to the course. 	</a:t>
            </a:r>
          </a:p>
          <a:p>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19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Six months after the completion of the course, a level 3 evaluation will be performed. Students will be assessed to ensure knowledge retention.  The results of this level 3 evaluation will be used to determine if the training course better prepares EMTs for the field and will be able to determine if the new course impacted the participants in a positive way. This will give the client insight as to whether they should continue to offer the course as it is or opt to overhaul the course and make major changes in delivery methods.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Level four evaluations will determine if the cost of training is offset by the outcome of training. The level four evaluation will take place at least a year after initial training and will coincide with yearly performance reviews.  The information provided by a level four evaluation will show if the training adequately prepared participants to become EMTs. If students taking the new course perform better than students who took the previously offered course, officials can be confidant that the new course provides a positive ROI and the new course will continue to be offered.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20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will always be outside influences that cannot be controlled</a:t>
            </a:r>
            <a:r>
              <a:rPr lang="en-US" baseline="0" dirty="0" smtClean="0"/>
              <a:t> that will impact the results of the evaluations. That is why it is important to do as many different evaluations as possible and to use control groups during evaluations to compare the results of those who did  not take the new course to those who did take the new course. </a:t>
            </a:r>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21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Thank you for this opportunity to show your our presentation. </a:t>
            </a:r>
          </a:p>
          <a:p>
            <a:r>
              <a:rPr lang="en-US" dirty="0" smtClean="0"/>
              <a:t>This</a:t>
            </a:r>
            <a:r>
              <a:rPr lang="en-US" baseline="0" dirty="0" smtClean="0"/>
              <a:t> presentation included the Goals and Objectives for the course, the basic strategies for teaching the course, the Assessment Strategies for testing the students knowledge, </a:t>
            </a:r>
            <a:r>
              <a:rPr lang="en-US" dirty="0" smtClean="0"/>
              <a:t> and the Course</a:t>
            </a:r>
            <a:r>
              <a:rPr lang="en-US" baseline="0" dirty="0" smtClean="0"/>
              <a:t> Evaluation itself. We hope that our curriculum design meets your needs. </a:t>
            </a:r>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CEF4AE-F544-4A06-A5D5-F140D569C50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The purpose of the course is to introduce the student to the requirements of the Emergency Medical Technician job.</a:t>
            </a:r>
          </a:p>
          <a:p>
            <a:r>
              <a:rPr lang="en-US" dirty="0" smtClean="0"/>
              <a:t/>
            </a:r>
            <a:br>
              <a:rPr lang="en-US" dirty="0" smtClean="0"/>
            </a:br>
            <a:r>
              <a:rPr lang="en-US" dirty="0" smtClean="0"/>
              <a:t>The topics covered include: Safe measures when operating the ambulance, Initial assessment</a:t>
            </a:r>
            <a:r>
              <a:rPr lang="en-US" baseline="0" dirty="0" smtClean="0"/>
              <a:t> of patient’s operation, CPR and defibrillator operation,  and Incident report filing.</a:t>
            </a:r>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presentation includes the Goals and Objectives of the course, the Strategies of course material presentation, the Assessment Strategies for testing the students, and the overall Course </a:t>
            </a:r>
            <a:br>
              <a:rPr lang="en-US" baseline="0" dirty="0" smtClean="0"/>
            </a:br>
            <a:r>
              <a:rPr lang="en-US" baseline="0" dirty="0" smtClean="0"/>
              <a:t>Evaluation itself.</a:t>
            </a:r>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fontAlgn="auto">
              <a:spcBef>
                <a:spcPts val="0"/>
              </a:spcBef>
              <a:spcAft>
                <a:spcPts val="0"/>
              </a:spcAft>
              <a:defRPr/>
            </a:pPr>
            <a:r>
              <a:rPr lang="en-US" sz="900" dirty="0" smtClean="0"/>
              <a:t>Student assessments are indicators</a:t>
            </a:r>
            <a:r>
              <a:rPr lang="en-US" sz="900" baseline="0" dirty="0" smtClean="0"/>
              <a:t> of a student’s success in the course. They are used to pass or fail the student in the areas that have been immediately studied.</a:t>
            </a:r>
            <a:endParaRPr lang="en-US" sz="900" dirty="0" smtClean="0"/>
          </a:p>
          <a:p>
            <a:pPr fontAlgn="auto">
              <a:spcBef>
                <a:spcPts val="0"/>
              </a:spcBef>
              <a:spcAft>
                <a:spcPts val="0"/>
              </a:spcAft>
              <a:defRPr/>
            </a:pPr>
            <a:r>
              <a:rPr lang="en-US" sz="900" dirty="0" smtClean="0"/>
              <a:t>The </a:t>
            </a:r>
            <a:r>
              <a:rPr lang="en-US" sz="900" b="1" i="1" dirty="0" smtClean="0"/>
              <a:t>Pencil and Paper  </a:t>
            </a:r>
            <a:r>
              <a:rPr lang="en-US" sz="900" dirty="0" smtClean="0"/>
              <a:t>method is used to determine whether learner can identify correct answers from a given list. It also assists when the learner may have to apply a concept or principle to identify the correct answer.  With Pencil &amp; Paper, a commonly used format would be multiple choice. Some examples for this method of assessment include:</a:t>
            </a:r>
          </a:p>
          <a:p>
            <a:pPr marL="171450" indent="-171450" fontAlgn="auto">
              <a:spcBef>
                <a:spcPts val="0"/>
              </a:spcBef>
              <a:spcAft>
                <a:spcPts val="0"/>
              </a:spcAft>
              <a:buFont typeface="Arial" pitchFamily="34" charset="0"/>
              <a:buChar char="•"/>
              <a:defRPr/>
            </a:pPr>
            <a:r>
              <a:rPr lang="en-US" sz="900" dirty="0" smtClean="0"/>
              <a:t>Ambulance item inspection</a:t>
            </a:r>
          </a:p>
          <a:p>
            <a:pPr marL="171450" indent="-171450" fontAlgn="auto">
              <a:spcBef>
                <a:spcPts val="0"/>
              </a:spcBef>
              <a:spcAft>
                <a:spcPts val="0"/>
              </a:spcAft>
              <a:buFont typeface="Arial" pitchFamily="34" charset="0"/>
              <a:buChar char="•"/>
              <a:defRPr/>
            </a:pPr>
            <a:r>
              <a:rPr lang="en-US" sz="900" dirty="0" smtClean="0"/>
              <a:t>CPR procedure</a:t>
            </a:r>
          </a:p>
          <a:p>
            <a:pPr marL="171450" indent="-171450" fontAlgn="auto">
              <a:spcBef>
                <a:spcPts val="0"/>
              </a:spcBef>
              <a:spcAft>
                <a:spcPts val="0"/>
              </a:spcAft>
              <a:buFont typeface="Arial" pitchFamily="34" charset="0"/>
              <a:buChar char="•"/>
              <a:defRPr/>
            </a:pPr>
            <a:r>
              <a:rPr lang="en-US" sz="900" dirty="0" smtClean="0"/>
              <a:t>Patient assessment</a:t>
            </a:r>
          </a:p>
          <a:p>
            <a:pPr marL="171450" indent="-171450" fontAlgn="auto">
              <a:spcBef>
                <a:spcPts val="0"/>
              </a:spcBef>
              <a:spcAft>
                <a:spcPts val="0"/>
              </a:spcAft>
              <a:buFont typeface="Arial" pitchFamily="34" charset="0"/>
              <a:buChar char="•"/>
              <a:defRPr/>
            </a:pPr>
            <a:r>
              <a:rPr lang="en-US" sz="900" dirty="0" smtClean="0"/>
              <a:t>Drug choice to administer</a:t>
            </a:r>
          </a:p>
          <a:p>
            <a:pPr marL="171450" indent="-171450" fontAlgn="auto">
              <a:spcBef>
                <a:spcPts val="0"/>
              </a:spcBef>
              <a:spcAft>
                <a:spcPts val="0"/>
              </a:spcAft>
              <a:buFont typeface="Arial" pitchFamily="34" charset="0"/>
              <a:buChar char="•"/>
              <a:defRPr/>
            </a:pPr>
            <a:endParaRPr lang="en-US" sz="900" dirty="0" smtClean="0"/>
          </a:p>
          <a:p>
            <a:pPr fontAlgn="auto">
              <a:spcBef>
                <a:spcPts val="0"/>
              </a:spcBef>
              <a:spcAft>
                <a:spcPts val="0"/>
              </a:spcAft>
              <a:buFont typeface="Arial" pitchFamily="34" charset="0"/>
              <a:buNone/>
              <a:defRPr/>
            </a:pPr>
            <a:r>
              <a:rPr lang="en-US" sz="900" dirty="0" smtClean="0"/>
              <a:t>Short Answer is another pencil &amp; paper assessment method.  This helps the learners'  to determine reasons for making a decision. It requires use of intellectual skills and thinking.  Examples include:</a:t>
            </a:r>
          </a:p>
          <a:p>
            <a:pPr marL="171450" indent="-171450" fontAlgn="auto">
              <a:spcBef>
                <a:spcPts val="0"/>
              </a:spcBef>
              <a:spcAft>
                <a:spcPts val="0"/>
              </a:spcAft>
              <a:buFont typeface="Arial" pitchFamily="34" charset="0"/>
              <a:buChar char="•"/>
              <a:defRPr/>
            </a:pPr>
            <a:r>
              <a:rPr lang="en-US" sz="900" dirty="0" smtClean="0"/>
              <a:t>Respond and reflect to scenarios given.</a:t>
            </a:r>
          </a:p>
          <a:p>
            <a:pPr marL="171450" indent="-171450" fontAlgn="auto">
              <a:spcBef>
                <a:spcPts val="0"/>
              </a:spcBef>
              <a:spcAft>
                <a:spcPts val="0"/>
              </a:spcAft>
              <a:buFont typeface="Arial" pitchFamily="34" charset="0"/>
              <a:buChar char="•"/>
              <a:defRPr/>
            </a:pPr>
            <a:r>
              <a:rPr lang="en-US" sz="900" dirty="0" smtClean="0"/>
              <a:t>Explain the medicines, how they work, and what drugs interact negatively.</a:t>
            </a:r>
          </a:p>
          <a:p>
            <a:pPr marL="171450" indent="-171450" fontAlgn="auto">
              <a:spcBef>
                <a:spcPts val="0"/>
              </a:spcBef>
              <a:spcAft>
                <a:spcPts val="0"/>
              </a:spcAft>
              <a:buFont typeface="Arial" pitchFamily="34" charset="0"/>
              <a:buChar char="•"/>
              <a:defRPr/>
            </a:pPr>
            <a:r>
              <a:rPr lang="en-US" sz="900" dirty="0" smtClean="0"/>
              <a:t>Complete the incident reports</a:t>
            </a:r>
          </a:p>
          <a:p>
            <a:pPr marL="171450" indent="-171450" fontAlgn="auto">
              <a:spcBef>
                <a:spcPts val="0"/>
              </a:spcBef>
              <a:spcAft>
                <a:spcPts val="0"/>
              </a:spcAft>
              <a:buFont typeface="Arial" pitchFamily="34" charset="0"/>
              <a:buChar char="•"/>
              <a:defRPr/>
            </a:pPr>
            <a:r>
              <a:rPr lang="en-US" sz="900" dirty="0" smtClean="0"/>
              <a:t>List items in the ambulance and their use</a:t>
            </a:r>
          </a:p>
          <a:p>
            <a:pPr marL="171450" indent="-171450" fontAlgn="auto">
              <a:spcBef>
                <a:spcPts val="0"/>
              </a:spcBef>
              <a:spcAft>
                <a:spcPts val="0"/>
              </a:spcAft>
              <a:buFont typeface="Arial" pitchFamily="34" charset="0"/>
              <a:buChar char="•"/>
              <a:defRPr/>
            </a:pPr>
            <a:endParaRPr lang="en-US" sz="900" dirty="0" smtClean="0"/>
          </a:p>
          <a:p>
            <a:pPr fontAlgn="auto">
              <a:spcBef>
                <a:spcPts val="0"/>
              </a:spcBef>
              <a:spcAft>
                <a:spcPts val="0"/>
              </a:spcAft>
              <a:buFont typeface="Arial" pitchFamily="34" charset="0"/>
              <a:buNone/>
              <a:defRPr/>
            </a:pPr>
            <a:r>
              <a:rPr lang="en-US" sz="900" dirty="0" smtClean="0"/>
              <a:t>On-the-job Performance via </a:t>
            </a:r>
            <a:r>
              <a:rPr lang="en-US" sz="900" b="1" dirty="0" smtClean="0"/>
              <a:t>Simulation</a:t>
            </a:r>
            <a:r>
              <a:rPr lang="en-US" sz="900" dirty="0" smtClean="0"/>
              <a:t> allows the Instructor to gain objective feedback, helps clarify learning. It aids the Instructor as an instructional tool. Learners apply learning during instruction and get immediate feedback.  Examples include:</a:t>
            </a:r>
          </a:p>
          <a:p>
            <a:pPr marL="171450" indent="-171450" fontAlgn="auto">
              <a:spcBef>
                <a:spcPts val="0"/>
              </a:spcBef>
              <a:spcAft>
                <a:spcPts val="0"/>
              </a:spcAft>
              <a:buFont typeface="Arial" pitchFamily="34" charset="0"/>
              <a:buChar char="•"/>
              <a:defRPr/>
            </a:pPr>
            <a:r>
              <a:rPr lang="en-US" sz="900" dirty="0" smtClean="0"/>
              <a:t>Witness the student driving the ambulance and ensure safe practices are being met</a:t>
            </a:r>
          </a:p>
          <a:p>
            <a:pPr marL="171450" indent="-171450" fontAlgn="auto">
              <a:spcBef>
                <a:spcPts val="0"/>
              </a:spcBef>
              <a:spcAft>
                <a:spcPts val="0"/>
              </a:spcAft>
              <a:buFont typeface="Arial" pitchFamily="34" charset="0"/>
              <a:buChar char="•"/>
              <a:defRPr/>
            </a:pPr>
            <a:r>
              <a:rPr lang="en-US" sz="900" dirty="0" smtClean="0"/>
              <a:t>Witness the CPR and AED procedure with a dummy</a:t>
            </a:r>
          </a:p>
          <a:p>
            <a:pPr marL="171450" indent="-171450" fontAlgn="auto">
              <a:spcBef>
                <a:spcPts val="0"/>
              </a:spcBef>
              <a:spcAft>
                <a:spcPts val="0"/>
              </a:spcAft>
              <a:buFont typeface="Arial" pitchFamily="34" charset="0"/>
              <a:buChar char="•"/>
              <a:defRPr/>
            </a:pPr>
            <a:endParaRPr lang="en-US" sz="900" dirty="0" smtClean="0"/>
          </a:p>
          <a:p>
            <a:pPr fontAlgn="auto">
              <a:spcBef>
                <a:spcPts val="0"/>
              </a:spcBef>
              <a:spcAft>
                <a:spcPts val="0"/>
              </a:spcAft>
              <a:buFont typeface="Arial" pitchFamily="34" charset="0"/>
              <a:buNone/>
              <a:defRPr/>
            </a:pPr>
            <a:r>
              <a:rPr lang="en-US" sz="900" dirty="0" smtClean="0"/>
              <a:t>On-the-job Performance via </a:t>
            </a:r>
            <a:r>
              <a:rPr lang="en-US" sz="900" b="1" dirty="0" smtClean="0"/>
              <a:t>Role Play </a:t>
            </a:r>
            <a:r>
              <a:rPr lang="en-US" sz="900" dirty="0" smtClean="0"/>
              <a:t>is a valid and practical tool as it measures what it claims to measure and the assessment is close to real life. Examples of this assessment include:</a:t>
            </a:r>
          </a:p>
          <a:p>
            <a:pPr marL="171450" indent="-171450" fontAlgn="auto">
              <a:spcBef>
                <a:spcPts val="0"/>
              </a:spcBef>
              <a:spcAft>
                <a:spcPts val="0"/>
              </a:spcAft>
              <a:buFont typeface="Arial" pitchFamily="34" charset="0"/>
              <a:buChar char="•"/>
              <a:defRPr/>
            </a:pPr>
            <a:r>
              <a:rPr lang="en-US" sz="900" dirty="0" smtClean="0"/>
              <a:t>Assessing the Patient</a:t>
            </a:r>
          </a:p>
          <a:p>
            <a:pPr marL="171450" indent="-171450" fontAlgn="auto">
              <a:spcBef>
                <a:spcPts val="0"/>
              </a:spcBef>
              <a:spcAft>
                <a:spcPts val="0"/>
              </a:spcAft>
              <a:buFont typeface="Arial" pitchFamily="34" charset="0"/>
              <a:buChar char="•"/>
              <a:defRPr/>
            </a:pPr>
            <a:r>
              <a:rPr lang="en-US" sz="900" dirty="0" smtClean="0"/>
              <a:t>Conducting CPR</a:t>
            </a:r>
            <a:endParaRPr lang="en-US" sz="900" dirty="0"/>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1C530AF-0951-4825-8F30-F5527BC5B223}" type="slidenum">
              <a:rPr lang="en-US">
                <a:solidFill>
                  <a:srgbClr val="000000"/>
                </a:solidFill>
              </a:rPr>
              <a:pPr fontAlgn="base">
                <a:spcBef>
                  <a:spcPct val="0"/>
                </a:spcBef>
                <a:spcAft>
                  <a:spcPct val="0"/>
                </a:spcAft>
              </a:pPr>
              <a:t>11</a:t>
            </a:fld>
            <a:endParaRPr lang="en-US">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dirty="0" smtClean="0"/>
              <a:t>We will adopt an Instructional Strategy that follow the steps of Procedural Learning. The procedures for this course are: conduct safety measures while operating the ambulance, assessing the patient, conducting CPR, and filing an incident report.</a:t>
            </a:r>
          </a:p>
          <a:p>
            <a:pPr>
              <a:spcBef>
                <a:spcPct val="0"/>
              </a:spcBef>
            </a:pPr>
            <a:r>
              <a:rPr lang="en-US" dirty="0" smtClean="0"/>
              <a:t>The step we</a:t>
            </a:r>
            <a:r>
              <a:rPr lang="en-US" altLang="en-US" dirty="0" smtClean="0"/>
              <a:t>’</a:t>
            </a:r>
            <a:r>
              <a:rPr lang="en-US" dirty="0" smtClean="0"/>
              <a:t>ll follow are:</a:t>
            </a:r>
          </a:p>
          <a:p>
            <a:pPr>
              <a:spcBef>
                <a:spcPct val="0"/>
              </a:spcBef>
              <a:buFontTx/>
              <a:buAutoNum type="arabicPeriod"/>
            </a:pPr>
            <a:r>
              <a:rPr lang="en-US" dirty="0" smtClean="0"/>
              <a:t>Recognize the situation where a procedure needs to be applied. Recall of the procedure. Here the medical technician needs to recall the information learnt to apply the steps in the procedure.</a:t>
            </a:r>
          </a:p>
          <a:p>
            <a:pPr>
              <a:spcBef>
                <a:spcPct val="0"/>
              </a:spcBef>
              <a:buFontTx/>
              <a:buAutoNum type="arabicPeriod"/>
            </a:pPr>
            <a:r>
              <a:rPr lang="en-US" dirty="0" smtClean="0"/>
              <a:t>Apply the appropriate steps. The learner applies what has been taught to make an informed decision of what to do next.</a:t>
            </a:r>
          </a:p>
          <a:p>
            <a:pPr>
              <a:spcBef>
                <a:spcPct val="0"/>
              </a:spcBef>
              <a:buFontTx/>
              <a:buAutoNum type="arabicPeriod"/>
            </a:pPr>
            <a:r>
              <a:rPr lang="en-US" dirty="0" smtClean="0"/>
              <a:t>Make a decision. The learner will need to assess the safety within the ambulance, or the status of the patient, or the steps required for CPR or the steps required to complete the incident report before continuing.</a:t>
            </a:r>
          </a:p>
          <a:p>
            <a:pPr>
              <a:spcBef>
                <a:spcPct val="0"/>
              </a:spcBef>
              <a:buFontTx/>
              <a:buAutoNum type="arabicPeriod"/>
            </a:pPr>
            <a:r>
              <a:rPr lang="en-US" dirty="0" smtClean="0"/>
              <a:t>Depending on the decision made, the learner will follow a route where the steps of the procedure are completed.</a:t>
            </a:r>
          </a:p>
          <a:p>
            <a:pPr>
              <a:spcBef>
                <a:spcPct val="0"/>
              </a:spcBef>
              <a:buFontTx/>
              <a:buAutoNum type="arabicPeriod"/>
            </a:pPr>
            <a:r>
              <a:rPr lang="en-US" dirty="0" smtClean="0"/>
              <a:t>The outcome of the process is determined by the learner and/or the instructor</a:t>
            </a:r>
          </a:p>
          <a:p>
            <a:pPr>
              <a:spcBef>
                <a:spcPct val="0"/>
              </a:spcBef>
              <a:buFontTx/>
              <a:buAutoNum type="arabicPeriod"/>
            </a:pPr>
            <a:r>
              <a:rPr lang="en-US" dirty="0" smtClean="0"/>
              <a:t>If need be, the learner can go back to the decision making process to make a different decision.</a:t>
            </a:r>
          </a:p>
        </p:txBody>
      </p:sp>
      <p:sp>
        <p:nvSpPr>
          <p:cNvPr id="4" name="Slide Number Placeholder 3"/>
          <p:cNvSpPr>
            <a:spLocks noGrp="1"/>
          </p:cNvSpPr>
          <p:nvPr>
            <p:ph type="sldNum" sz="quarter" idx="10"/>
          </p:nvPr>
        </p:nvSpPr>
        <p:spPr/>
        <p:txBody>
          <a:bodyPr/>
          <a:lstStyle/>
          <a:p>
            <a:fld id="{1ACEF4AE-F544-4A06-A5D5-F140D569C50C}" type="slidenum">
              <a:rPr lang="en-US" smtClean="0"/>
              <a:pPr/>
              <a:t>13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fontAlgn="auto">
              <a:spcBef>
                <a:spcPts val="0"/>
              </a:spcBef>
              <a:spcAft>
                <a:spcPts val="0"/>
              </a:spcAft>
              <a:defRPr/>
            </a:pPr>
            <a:r>
              <a:rPr lang="en-US" dirty="0" smtClean="0">
                <a:ea typeface="+mn-ea"/>
              </a:rPr>
              <a:t>The benefits of this type of procedural strategy are that the learner:</a:t>
            </a:r>
          </a:p>
          <a:p>
            <a:pPr marL="228600" indent="-228600" fontAlgn="auto">
              <a:spcBef>
                <a:spcPts val="0"/>
              </a:spcBef>
              <a:spcAft>
                <a:spcPts val="0"/>
              </a:spcAft>
              <a:buFontTx/>
              <a:buAutoNum type="arabicPeriod"/>
              <a:defRPr/>
            </a:pPr>
            <a:r>
              <a:rPr lang="en-US" dirty="0" smtClean="0">
                <a:ea typeface="+mn-ea"/>
              </a:rPr>
              <a:t>Applies concept recognition by determining what procedure the situation requires</a:t>
            </a:r>
          </a:p>
          <a:p>
            <a:pPr marL="228600" indent="-228600" fontAlgn="auto">
              <a:spcBef>
                <a:spcPts val="0"/>
              </a:spcBef>
              <a:spcAft>
                <a:spcPts val="0"/>
              </a:spcAft>
              <a:buFontTx/>
              <a:buAutoNum type="arabicPeriod"/>
              <a:defRPr/>
            </a:pPr>
            <a:r>
              <a:rPr lang="en-US" dirty="0" smtClean="0">
                <a:ea typeface="+mn-ea"/>
              </a:rPr>
              <a:t>Declarative knowledge is accessed when the learner recalls the steps to conduct the procedure</a:t>
            </a:r>
          </a:p>
          <a:p>
            <a:pPr marL="228600" indent="-228600" fontAlgn="auto">
              <a:spcBef>
                <a:spcPts val="0"/>
              </a:spcBef>
              <a:spcAft>
                <a:spcPts val="0"/>
              </a:spcAft>
              <a:buFontTx/>
              <a:buAutoNum type="arabicPeriod"/>
              <a:defRPr/>
            </a:pPr>
            <a:r>
              <a:rPr lang="en-US" dirty="0" smtClean="0">
                <a:ea typeface="+mn-ea"/>
              </a:rPr>
              <a:t>Completes the necessary steps and makes important decisions</a:t>
            </a:r>
          </a:p>
          <a:p>
            <a:pPr marL="228600" indent="-228600" fontAlgn="auto">
              <a:spcBef>
                <a:spcPts val="0"/>
              </a:spcBef>
              <a:spcAft>
                <a:spcPts val="0"/>
              </a:spcAft>
              <a:buFontTx/>
              <a:buAutoNum type="arabicPeriod"/>
              <a:defRPr/>
            </a:pPr>
            <a:r>
              <a:rPr lang="en-US" dirty="0" smtClean="0">
                <a:ea typeface="+mn-ea"/>
              </a:rPr>
              <a:t>Is required to analyze the procedure</a:t>
            </a:r>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the</a:t>
            </a:r>
            <a:r>
              <a:rPr lang="en-US" baseline="0" dirty="0" smtClean="0"/>
              <a:t> design review</a:t>
            </a:r>
            <a:r>
              <a:rPr lang="en-US" dirty="0" smtClean="0"/>
              <a:t> stage of evaluation the design will be compared by the designers to the stated goals set forth by the client. The functionality, congruence, strategies for pace, relevancy, gaining and maintaining attention, tools and technologies, media will all be tested.</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Before the course goes live an expert in the field of Emergency Medical Technicians will be brought in to rate the course. Again a Likert Scale will be used with space for additional comments.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this stage of evaluation the design will be used by a focus group of students to test for understandability, clarity, congruence, and to see if a sample group of representative students have the requires prerequisite skills to succeed in the class. The focus group will fill out a short questionnaire that utilizes the Likert scale to rate aspects of the course. There will also be a short discussion between the designers and the focus group that will go more into depth regarding the scaling of the course on the questionnaire. Revisions will be made according to feedback from the students. </a:t>
            </a:r>
          </a:p>
          <a:p>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C9307FF-A44C-4F25-B12F-DEABDBD0B247}" type="datetimeFigureOut">
              <a:rPr lang="en-US" smtClean="0"/>
              <a:pPr/>
              <a:t>7/7/2012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FB6B917-261B-4943-B092-63FD5A28904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9307FF-A44C-4F25-B12F-DEABDBD0B247}" type="datetimeFigureOut">
              <a:rPr lang="en-US" smtClean="0"/>
              <a:pPr/>
              <a:t>7/7/2012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FB6B917-261B-4943-B092-63FD5A28904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9307FF-A44C-4F25-B12F-DEABDBD0B247}" type="datetimeFigureOut">
              <a:rPr lang="en-US" smtClean="0"/>
              <a:pPr/>
              <a:t>7/7/2012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FB6B917-261B-4943-B092-63FD5A28904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9307FF-A44C-4F25-B12F-DEABDBD0B247}" type="datetimeFigureOut">
              <a:rPr lang="en-US" smtClean="0"/>
              <a:pPr/>
              <a:t>7/7/2012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FB6B917-261B-4943-B092-63FD5A28904F}"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C9307FF-A44C-4F25-B12F-DEABDBD0B247}" type="datetimeFigureOut">
              <a:rPr lang="en-US" smtClean="0"/>
              <a:pPr/>
              <a:t>7/7/2012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FB6B917-261B-4943-B092-63FD5A28904F}"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C9307FF-A44C-4F25-B12F-DEABDBD0B247}" type="datetimeFigureOut">
              <a:rPr lang="en-US" smtClean="0"/>
              <a:pPr/>
              <a:t>7/7/2012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FB6B917-261B-4943-B092-63FD5A28904F}"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C9307FF-A44C-4F25-B12F-DEABDBD0B247}" type="datetimeFigureOut">
              <a:rPr lang="en-US" smtClean="0"/>
              <a:pPr/>
              <a:t>7/7/2012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FB6B917-261B-4943-B092-63FD5A28904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BC9307FF-A44C-4F25-B12F-DEABDBD0B247}" type="datetimeFigureOut">
              <a:rPr lang="en-US" smtClean="0"/>
              <a:pPr/>
              <a:t>7/7/2012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FB6B917-261B-4943-B092-63FD5A28904F}"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C9307FF-A44C-4F25-B12F-DEABDBD0B247}" type="datetimeFigureOut">
              <a:rPr lang="en-US" smtClean="0"/>
              <a:pPr/>
              <a:t>7/7/2012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3FB6B917-261B-4943-B092-63FD5A28904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BC9307FF-A44C-4F25-B12F-DEABDBD0B247}" type="datetimeFigureOut">
              <a:rPr lang="en-US" smtClean="0"/>
              <a:pPr/>
              <a:t>7/7/2012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FB6B917-261B-4943-B092-63FD5A28904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C9307FF-A44C-4F25-B12F-DEABDBD0B247}" type="datetimeFigureOut">
              <a:rPr lang="en-US" smtClean="0"/>
              <a:pPr/>
              <a:t>7/7/2012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FB6B917-261B-4943-B092-63FD5A28904F}"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C9307FF-A44C-4F25-B12F-DEABDBD0B247}" type="datetimeFigureOut">
              <a:rPr lang="en-US" smtClean="0"/>
              <a:pPr/>
              <a:t>7/7/2012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FB6B917-261B-4943-B092-63FD5A28904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4297362"/>
          </a:xfrm>
        </p:spPr>
        <p:txBody>
          <a:bodyPr>
            <a:normAutofit/>
          </a:bodyPr>
          <a:lstStyle/>
          <a:p>
            <a:pPr algn="ctr"/>
            <a:r>
              <a:rPr lang="en-US" dirty="0" smtClean="0"/>
              <a:t> Curriculum Development</a:t>
            </a:r>
            <a:br>
              <a:rPr lang="en-US" dirty="0" smtClean="0"/>
            </a:br>
            <a:r>
              <a:rPr lang="en-US" dirty="0" smtClean="0"/>
              <a:t>Group D</a:t>
            </a:r>
            <a:br>
              <a:rPr lang="en-US" dirty="0" smtClean="0"/>
            </a:br>
            <a:r>
              <a:rPr lang="en-US" dirty="0" smtClean="0"/>
              <a:t>Walden University</a:t>
            </a:r>
            <a:br>
              <a:rPr lang="en-US" dirty="0" smtClean="0"/>
            </a:br>
            <a:r>
              <a:rPr lang="en-US" dirty="0" smtClean="0"/>
              <a:t>Dr. Burke</a:t>
            </a:r>
            <a:br>
              <a:rPr lang="en-US" dirty="0" smtClean="0"/>
            </a:br>
            <a:r>
              <a:rPr lang="en-US" dirty="0" smtClean="0"/>
              <a:t>8 July, 2012</a:t>
            </a:r>
            <a:br>
              <a:rPr lang="en-US" dirty="0" smtClean="0"/>
            </a:br>
            <a:r>
              <a:rPr lang="en-US" dirty="0" smtClean="0"/>
              <a:t> </a:t>
            </a:r>
            <a:endParaRPr lang="en-US" dirty="0"/>
          </a:p>
        </p:txBody>
      </p:sp>
      <p:sp>
        <p:nvSpPr>
          <p:cNvPr id="4" name="Rectangle 3"/>
          <p:cNvSpPr/>
          <p:nvPr/>
        </p:nvSpPr>
        <p:spPr>
          <a:xfrm>
            <a:off x="533400" y="4038600"/>
            <a:ext cx="7848600" cy="954107"/>
          </a:xfrm>
          <a:prstGeom prst="rect">
            <a:avLst/>
          </a:prstGeom>
        </p:spPr>
        <p:txBody>
          <a:bodyPr wrap="square">
            <a:spAutoFit/>
          </a:bodyPr>
          <a:lstStyle/>
          <a:p>
            <a:pPr algn="ctr"/>
            <a:r>
              <a:rPr lang="en-US" sz="2800" dirty="0" smtClean="0"/>
              <a:t>Mark Bullard, Carmela </a:t>
            </a:r>
            <a:r>
              <a:rPr lang="en-US" sz="2800" dirty="0" err="1" smtClean="0"/>
              <a:t>DeRoy</a:t>
            </a:r>
            <a:r>
              <a:rPr lang="en-US" sz="2800" dirty="0" smtClean="0"/>
              <a:t>, Ashley McCormick, Lucia </a:t>
            </a:r>
            <a:r>
              <a:rPr lang="en-US" sz="2800" dirty="0" err="1" smtClean="0"/>
              <a:t>Salters</a:t>
            </a:r>
            <a:r>
              <a:rPr lang="en-US" sz="2800" dirty="0" smtClean="0"/>
              <a:t>, and Susan Trejo </a:t>
            </a:r>
            <a:endParaRPr 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smtClean="0"/>
              <a:t>Assessments	</a:t>
            </a:r>
            <a:endParaRPr lang="en-US" dirty="0"/>
          </a:p>
        </p:txBody>
      </p:sp>
      <p:sp>
        <p:nvSpPr>
          <p:cNvPr id="5" name="Subtitle 4"/>
          <p:cNvSpPr>
            <a:spLocks noGrp="1"/>
          </p:cNvSpPr>
          <p:nvPr>
            <p:ph type="subTitle" idx="1"/>
          </p:nvPr>
        </p:nvSpPr>
        <p:spPr/>
        <p:txBody>
          <a:bodyPr/>
          <a:lstStyle/>
          <a:p>
            <a:pPr algn="ctr"/>
            <a:r>
              <a:rPr lang="en-US" dirty="0" smtClean="0"/>
              <a:t>Testing for student success.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525963"/>
          </a:xfrm>
        </p:spPr>
        <p:txBody>
          <a:bodyPr>
            <a:normAutofit/>
          </a:bodyPr>
          <a:lstStyle/>
          <a:p>
            <a:pPr marL="365760" indent="-256032" fontAlgn="auto">
              <a:spcAft>
                <a:spcPts val="0"/>
              </a:spcAft>
              <a:buClr>
                <a:schemeClr val="tx1"/>
              </a:buClr>
              <a:buFont typeface="Wingdings 3"/>
              <a:buChar char=""/>
              <a:defRPr/>
            </a:pPr>
            <a:r>
              <a:rPr lang="en-US" b="1" i="1" dirty="0" smtClean="0">
                <a:solidFill>
                  <a:schemeClr val="accent4"/>
                </a:solidFill>
                <a:latin typeface="Cambria" pitchFamily="18" charset="0"/>
              </a:rPr>
              <a:t>Pencil &amp; Paper </a:t>
            </a:r>
          </a:p>
          <a:p>
            <a:pPr marL="621792" lvl="1" fontAlgn="auto">
              <a:spcBef>
                <a:spcPts val="324"/>
              </a:spcBef>
              <a:spcAft>
                <a:spcPts val="0"/>
              </a:spcAft>
              <a:buFont typeface="Verdana"/>
              <a:buChar char="◦"/>
              <a:defRPr/>
            </a:pPr>
            <a:r>
              <a:rPr lang="en-US" b="1" dirty="0" smtClean="0">
                <a:solidFill>
                  <a:schemeClr val="accent4"/>
                </a:solidFill>
                <a:latin typeface="Cambria" pitchFamily="18" charset="0"/>
              </a:rPr>
              <a:t>Ex</a:t>
            </a:r>
            <a:r>
              <a:rPr lang="en-US" dirty="0" smtClean="0">
                <a:solidFill>
                  <a:schemeClr val="accent4"/>
                </a:solidFill>
                <a:latin typeface="Cambria" pitchFamily="18" charset="0"/>
              </a:rPr>
              <a:t>:</a:t>
            </a:r>
            <a:r>
              <a:rPr lang="en-US" dirty="0" smtClean="0">
                <a:latin typeface="Cambria" pitchFamily="18" charset="0"/>
              </a:rPr>
              <a:t> </a:t>
            </a:r>
            <a:r>
              <a:rPr lang="en-US" i="1" dirty="0" smtClean="0">
                <a:latin typeface="Cambria" pitchFamily="18" charset="0"/>
              </a:rPr>
              <a:t>What does CAB mean when performing CPR? Or </a:t>
            </a:r>
          </a:p>
          <a:p>
            <a:pPr marL="621792" lvl="1" fontAlgn="auto">
              <a:spcBef>
                <a:spcPts val="324"/>
              </a:spcBef>
              <a:spcAft>
                <a:spcPts val="0"/>
              </a:spcAft>
              <a:buFont typeface="Verdana"/>
              <a:buChar char="◦"/>
              <a:defRPr/>
            </a:pPr>
            <a:r>
              <a:rPr lang="en-US" i="1" dirty="0">
                <a:latin typeface="Cambria" pitchFamily="18" charset="0"/>
              </a:rPr>
              <a:t>What is a known allergic reaction to penicillin</a:t>
            </a:r>
            <a:r>
              <a:rPr lang="en-US" i="1" dirty="0" smtClean="0">
                <a:latin typeface="Cambria" pitchFamily="18" charset="0"/>
              </a:rPr>
              <a:t>?</a:t>
            </a:r>
          </a:p>
          <a:p>
            <a:pPr marL="365760" indent="-256032" fontAlgn="auto">
              <a:spcAft>
                <a:spcPts val="0"/>
              </a:spcAft>
              <a:buClr>
                <a:schemeClr val="tx1"/>
              </a:buClr>
              <a:buFont typeface="Wingdings 3"/>
              <a:buChar char=""/>
              <a:defRPr/>
            </a:pPr>
            <a:r>
              <a:rPr lang="en-US" b="1" i="1" dirty="0" smtClean="0">
                <a:latin typeface="Cambria" pitchFamily="18" charset="0"/>
              </a:rPr>
              <a:t>On-the-Job Performance via </a:t>
            </a:r>
            <a:r>
              <a:rPr lang="en-US" b="1" i="1" dirty="0" smtClean="0">
                <a:solidFill>
                  <a:schemeClr val="accent4"/>
                </a:solidFill>
                <a:latin typeface="Cambria" pitchFamily="18" charset="0"/>
              </a:rPr>
              <a:t>Simulation</a:t>
            </a:r>
          </a:p>
          <a:p>
            <a:pPr marL="621792" lvl="1" fontAlgn="auto">
              <a:spcBef>
                <a:spcPts val="324"/>
              </a:spcBef>
              <a:spcAft>
                <a:spcPts val="0"/>
              </a:spcAft>
              <a:buFont typeface="Verdana"/>
              <a:buChar char="◦"/>
              <a:defRPr/>
            </a:pPr>
            <a:r>
              <a:rPr lang="en-US" b="1" dirty="0" smtClean="0">
                <a:solidFill>
                  <a:schemeClr val="accent4"/>
                </a:solidFill>
                <a:latin typeface="Cambria" pitchFamily="18" charset="0"/>
              </a:rPr>
              <a:t>Ex</a:t>
            </a:r>
            <a:r>
              <a:rPr lang="en-US" dirty="0" smtClean="0">
                <a:latin typeface="Cambria" pitchFamily="18" charset="0"/>
              </a:rPr>
              <a:t>: </a:t>
            </a:r>
            <a:r>
              <a:rPr lang="en-US" i="1" dirty="0" smtClean="0">
                <a:latin typeface="Cambria" pitchFamily="18" charset="0"/>
              </a:rPr>
              <a:t>Utilizing a checklist, the Instructor will check items off as they occur.</a:t>
            </a:r>
          </a:p>
          <a:p>
            <a:pPr marL="365760" indent="-256032" fontAlgn="auto">
              <a:spcAft>
                <a:spcPts val="0"/>
              </a:spcAft>
              <a:buClr>
                <a:schemeClr val="tx1"/>
              </a:buClr>
              <a:buFont typeface="Wingdings 3"/>
              <a:buChar char=""/>
              <a:defRPr/>
            </a:pPr>
            <a:r>
              <a:rPr lang="en-US" b="1" i="1" dirty="0" smtClean="0">
                <a:latin typeface="Cambria" pitchFamily="18" charset="0"/>
              </a:rPr>
              <a:t>On-the-Job Performance via </a:t>
            </a:r>
            <a:r>
              <a:rPr lang="en-US" b="1" i="1" dirty="0" smtClean="0">
                <a:solidFill>
                  <a:schemeClr val="accent4"/>
                </a:solidFill>
                <a:latin typeface="Cambria" pitchFamily="18" charset="0"/>
              </a:rPr>
              <a:t>Role Play</a:t>
            </a:r>
          </a:p>
          <a:p>
            <a:pPr marL="621792" lvl="1" fontAlgn="auto">
              <a:spcBef>
                <a:spcPts val="324"/>
              </a:spcBef>
              <a:spcAft>
                <a:spcPts val="0"/>
              </a:spcAft>
              <a:buFont typeface="Verdana"/>
              <a:buChar char="◦"/>
              <a:defRPr/>
            </a:pPr>
            <a:r>
              <a:rPr lang="en-US" b="1" dirty="0" smtClean="0">
                <a:solidFill>
                  <a:schemeClr val="accent4"/>
                </a:solidFill>
                <a:latin typeface="Cambria" pitchFamily="18" charset="0"/>
              </a:rPr>
              <a:t>Ex</a:t>
            </a:r>
            <a:r>
              <a:rPr lang="en-US" b="1" dirty="0" smtClean="0">
                <a:latin typeface="Cambria" pitchFamily="18" charset="0"/>
              </a:rPr>
              <a:t>: </a:t>
            </a:r>
            <a:r>
              <a:rPr lang="en-US" i="1" dirty="0">
                <a:latin typeface="Cambria" pitchFamily="18" charset="0"/>
              </a:rPr>
              <a:t>The “Annie” doll works with the training AED to run the student through </a:t>
            </a:r>
            <a:r>
              <a:rPr lang="en-US" i="1" dirty="0" smtClean="0">
                <a:latin typeface="Cambria" pitchFamily="18" charset="0"/>
              </a:rPr>
              <a:t>different, real life scenarios</a:t>
            </a:r>
            <a:r>
              <a:rPr lang="en-US" dirty="0" smtClean="0">
                <a:latin typeface="Cambria" pitchFamily="18" charset="0"/>
              </a:rPr>
              <a:t>.</a:t>
            </a:r>
            <a:endParaRPr lang="en-US" dirty="0">
              <a:latin typeface="Cambria" pitchFamily="18" charset="0"/>
            </a:endParaRPr>
          </a:p>
          <a:p>
            <a:pPr marL="621792" lvl="1" fontAlgn="auto">
              <a:spcBef>
                <a:spcPts val="324"/>
              </a:spcBef>
              <a:spcAft>
                <a:spcPts val="0"/>
              </a:spcAft>
              <a:buFont typeface="Verdana"/>
              <a:buChar char="◦"/>
              <a:defRPr/>
            </a:pPr>
            <a:endParaRPr lang="en-US" b="1" dirty="0">
              <a:latin typeface="Cambria" pitchFamily="18" charset="0"/>
            </a:endParaRPr>
          </a:p>
        </p:txBody>
      </p:sp>
      <p:sp>
        <p:nvSpPr>
          <p:cNvPr id="3" name="Title 2"/>
          <p:cNvSpPr>
            <a:spLocks noGrp="1"/>
          </p:cNvSpPr>
          <p:nvPr>
            <p:ph type="title"/>
          </p:nvPr>
        </p:nvSpPr>
        <p:spPr>
          <a:xfrm>
            <a:off x="457200" y="152400"/>
            <a:ext cx="8229600" cy="868362"/>
          </a:xfrm>
        </p:spPr>
        <p:txBody>
          <a:bodyPr/>
          <a:lstStyle/>
          <a:p>
            <a:pPr algn="ctr" fontAlgn="auto">
              <a:spcAft>
                <a:spcPts val="0"/>
              </a:spcAft>
              <a:defRPr/>
            </a:pPr>
            <a:r>
              <a:rPr lang="en-US" sz="4000" dirty="0" smtClean="0">
                <a:effectLst/>
                <a:latin typeface="Cambria" pitchFamily="18" charset="0"/>
              </a:rPr>
              <a:t>Assessments</a:t>
            </a:r>
            <a:endParaRPr lang="en-US" sz="4000" dirty="0">
              <a:effectLst/>
              <a:latin typeface="Cambria"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smtClean="0"/>
              <a:t>Instructional Strategies </a:t>
            </a:r>
            <a:endParaRPr lang="en-US" dirty="0"/>
          </a:p>
        </p:txBody>
      </p:sp>
      <p:sp>
        <p:nvSpPr>
          <p:cNvPr id="5" name="Subtitle 4"/>
          <p:cNvSpPr>
            <a:spLocks noGrp="1"/>
          </p:cNvSpPr>
          <p:nvPr>
            <p:ph type="subTitle" idx="1"/>
          </p:nvPr>
        </p:nvSpPr>
        <p:spPr/>
        <p:txBody>
          <a:bodyPr/>
          <a:lstStyle/>
          <a:p>
            <a:pPr algn="ctr"/>
            <a:r>
              <a:rPr lang="en-US" dirty="0" smtClean="0"/>
              <a:t>Instruction That Works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Instructional Strategies</a:t>
            </a:r>
            <a:endParaRPr lang="en-US" dirty="0"/>
          </a:p>
        </p:txBody>
      </p:sp>
      <p:pic>
        <p:nvPicPr>
          <p:cNvPr id="4" name="Picture 47" descr="learn.jpg"/>
          <p:cNvPicPr>
            <a:picLocks noGrp="1" noChangeAspect="1"/>
          </p:cNvPicPr>
          <p:nvPr>
            <p:ph idx="1"/>
          </p:nvPr>
        </p:nvPicPr>
        <p:blipFill>
          <a:blip r:embed="rId3" cstate="print"/>
          <a:srcRect/>
          <a:stretch>
            <a:fillRect/>
          </a:stretch>
        </p:blipFill>
        <p:spPr bwMode="auto">
          <a:xfrm>
            <a:off x="6096000" y="1981200"/>
            <a:ext cx="2543175" cy="1790700"/>
          </a:xfrm>
          <a:prstGeom prst="rect">
            <a:avLst/>
          </a:prstGeom>
          <a:noFill/>
          <a:ln w="9525">
            <a:noFill/>
            <a:miter lim="800000"/>
            <a:headEnd/>
            <a:tailEnd/>
          </a:ln>
        </p:spPr>
      </p:pic>
      <p:sp>
        <p:nvSpPr>
          <p:cNvPr id="5" name="Process 8"/>
          <p:cNvSpPr>
            <a:spLocks noChangeArrowheads="1"/>
          </p:cNvSpPr>
          <p:nvPr/>
        </p:nvSpPr>
        <p:spPr bwMode="auto">
          <a:xfrm>
            <a:off x="762000" y="13716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mn-lt"/>
                <a:ea typeface="+mn-ea"/>
              </a:rPr>
              <a:t>Procedure recognition</a:t>
            </a:r>
            <a:endParaRPr lang="en-US" dirty="0">
              <a:solidFill>
                <a:schemeClr val="lt1"/>
              </a:solidFill>
              <a:latin typeface="+mn-lt"/>
              <a:ea typeface="+mn-ea"/>
            </a:endParaRPr>
          </a:p>
        </p:txBody>
      </p:sp>
      <p:sp>
        <p:nvSpPr>
          <p:cNvPr id="6" name="Process 9"/>
          <p:cNvSpPr>
            <a:spLocks noChangeArrowheads="1"/>
          </p:cNvSpPr>
          <p:nvPr/>
        </p:nvSpPr>
        <p:spPr bwMode="auto">
          <a:xfrm>
            <a:off x="1447800" y="20574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mn-lt"/>
                <a:ea typeface="+mn-ea"/>
              </a:rPr>
              <a:t>Recall the procedure </a:t>
            </a:r>
            <a:endParaRPr lang="en-US" dirty="0">
              <a:solidFill>
                <a:schemeClr val="lt1"/>
              </a:solidFill>
              <a:latin typeface="+mn-lt"/>
              <a:ea typeface="+mn-ea"/>
            </a:endParaRPr>
          </a:p>
        </p:txBody>
      </p:sp>
      <p:sp>
        <p:nvSpPr>
          <p:cNvPr id="7" name="Process 10"/>
          <p:cNvSpPr>
            <a:spLocks noChangeArrowheads="1"/>
          </p:cNvSpPr>
          <p:nvPr/>
        </p:nvSpPr>
        <p:spPr bwMode="auto">
          <a:xfrm>
            <a:off x="2057400" y="27432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mn-lt"/>
                <a:ea typeface="+mn-ea"/>
              </a:rPr>
              <a:t>Apply appropriate steps</a:t>
            </a:r>
            <a:endParaRPr lang="en-US" dirty="0">
              <a:solidFill>
                <a:schemeClr val="lt1"/>
              </a:solidFill>
              <a:latin typeface="+mn-lt"/>
              <a:ea typeface="+mn-ea"/>
            </a:endParaRPr>
          </a:p>
        </p:txBody>
      </p:sp>
      <p:sp>
        <p:nvSpPr>
          <p:cNvPr id="8" name="Process 11"/>
          <p:cNvSpPr>
            <a:spLocks noChangeArrowheads="1"/>
          </p:cNvSpPr>
          <p:nvPr/>
        </p:nvSpPr>
        <p:spPr bwMode="auto">
          <a:xfrm>
            <a:off x="2819400" y="35052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mn-lt"/>
                <a:ea typeface="+mn-ea"/>
              </a:rPr>
              <a:t>Make a decision</a:t>
            </a:r>
            <a:endParaRPr lang="en-US" dirty="0">
              <a:solidFill>
                <a:schemeClr val="lt1"/>
              </a:solidFill>
              <a:latin typeface="+mn-lt"/>
              <a:ea typeface="+mn-ea"/>
            </a:endParaRPr>
          </a:p>
        </p:txBody>
      </p:sp>
      <p:sp>
        <p:nvSpPr>
          <p:cNvPr id="9" name="Process 12"/>
          <p:cNvSpPr>
            <a:spLocks noChangeArrowheads="1"/>
          </p:cNvSpPr>
          <p:nvPr/>
        </p:nvSpPr>
        <p:spPr bwMode="auto">
          <a:xfrm>
            <a:off x="914400" y="48006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mn-lt"/>
                <a:ea typeface="+mn-ea"/>
              </a:rPr>
              <a:t>Complete steps</a:t>
            </a:r>
            <a:endParaRPr lang="en-US" dirty="0">
              <a:solidFill>
                <a:schemeClr val="lt1"/>
              </a:solidFill>
              <a:latin typeface="+mn-lt"/>
              <a:ea typeface="+mn-ea"/>
            </a:endParaRPr>
          </a:p>
        </p:txBody>
      </p:sp>
      <p:sp>
        <p:nvSpPr>
          <p:cNvPr id="10" name="Process 14"/>
          <p:cNvSpPr>
            <a:spLocks noChangeArrowheads="1"/>
          </p:cNvSpPr>
          <p:nvPr/>
        </p:nvSpPr>
        <p:spPr bwMode="auto">
          <a:xfrm>
            <a:off x="5029200" y="48006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mn-lt"/>
                <a:ea typeface="+mn-ea"/>
              </a:rPr>
              <a:t>Complete steps</a:t>
            </a:r>
            <a:endParaRPr lang="en-US" dirty="0">
              <a:solidFill>
                <a:schemeClr val="lt1"/>
              </a:solidFill>
              <a:latin typeface="+mn-lt"/>
              <a:ea typeface="+mn-ea"/>
            </a:endParaRPr>
          </a:p>
        </p:txBody>
      </p:sp>
      <p:sp>
        <p:nvSpPr>
          <p:cNvPr id="11" name="Process 13"/>
          <p:cNvSpPr>
            <a:spLocks noChangeArrowheads="1"/>
          </p:cNvSpPr>
          <p:nvPr/>
        </p:nvSpPr>
        <p:spPr bwMode="auto">
          <a:xfrm>
            <a:off x="2667000" y="6019800"/>
            <a:ext cx="39624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mn-lt"/>
                <a:ea typeface="+mn-ea"/>
              </a:rPr>
              <a:t>Check procedure done correctly</a:t>
            </a:r>
            <a:endParaRPr lang="en-US" dirty="0">
              <a:solidFill>
                <a:schemeClr val="lt1"/>
              </a:solidFill>
              <a:latin typeface="+mn-lt"/>
              <a:ea typeface="+mn-ea"/>
            </a:endParaRPr>
          </a:p>
        </p:txBody>
      </p:sp>
      <p:cxnSp>
        <p:nvCxnSpPr>
          <p:cNvPr id="12" name="Elbow Connector 16"/>
          <p:cNvCxnSpPr>
            <a:cxnSpLocks noChangeShapeType="1"/>
          </p:cNvCxnSpPr>
          <p:nvPr/>
        </p:nvCxnSpPr>
        <p:spPr bwMode="auto">
          <a:xfrm rot="16200000" flipH="1">
            <a:off x="819150" y="1924050"/>
            <a:ext cx="495300" cy="457200"/>
          </a:xfrm>
          <a:prstGeom prst="bentConnector2">
            <a:avLst/>
          </a:prstGeom>
          <a:noFill/>
          <a:ln w="55000" cmpd="thickThin">
            <a:solidFill>
              <a:schemeClr val="accent1"/>
            </a:solidFill>
            <a:miter lim="800000"/>
            <a:headEnd/>
            <a:tailEnd type="arrow" w="med" len="med"/>
          </a:ln>
          <a:effectLst>
            <a:outerShdw dist="38100" dir="5400000" rotWithShape="0">
              <a:srgbClr val="808080">
                <a:alpha val="34999"/>
              </a:srgbClr>
            </a:outerShdw>
          </a:effectLst>
        </p:spPr>
      </p:cxnSp>
      <p:cxnSp>
        <p:nvCxnSpPr>
          <p:cNvPr id="13" name="Elbow Connector 17"/>
          <p:cNvCxnSpPr>
            <a:cxnSpLocks noChangeShapeType="1"/>
          </p:cNvCxnSpPr>
          <p:nvPr/>
        </p:nvCxnSpPr>
        <p:spPr bwMode="auto">
          <a:xfrm rot="16200000" flipH="1">
            <a:off x="1504950" y="2609850"/>
            <a:ext cx="495300" cy="457200"/>
          </a:xfrm>
          <a:prstGeom prst="bentConnector2">
            <a:avLst/>
          </a:prstGeom>
          <a:noFill/>
          <a:ln w="55000" cmpd="thickThin">
            <a:solidFill>
              <a:schemeClr val="accent1"/>
            </a:solidFill>
            <a:miter lim="800000"/>
            <a:headEnd/>
            <a:tailEnd type="arrow" w="med" len="med"/>
          </a:ln>
          <a:effectLst>
            <a:outerShdw dist="38100" dir="5400000" rotWithShape="0">
              <a:srgbClr val="808080">
                <a:alpha val="34999"/>
              </a:srgbClr>
            </a:outerShdw>
          </a:effectLst>
        </p:spPr>
      </p:cxnSp>
      <p:cxnSp>
        <p:nvCxnSpPr>
          <p:cNvPr id="14" name="Elbow Connector 17"/>
          <p:cNvCxnSpPr>
            <a:cxnSpLocks noChangeShapeType="1"/>
          </p:cNvCxnSpPr>
          <p:nvPr/>
        </p:nvCxnSpPr>
        <p:spPr bwMode="auto">
          <a:xfrm rot="16200000" flipH="1">
            <a:off x="2266950" y="3295650"/>
            <a:ext cx="495300" cy="457200"/>
          </a:xfrm>
          <a:prstGeom prst="bentConnector2">
            <a:avLst/>
          </a:prstGeom>
          <a:noFill/>
          <a:ln w="55000" cmpd="thickThin">
            <a:solidFill>
              <a:schemeClr val="accent1"/>
            </a:solidFill>
            <a:miter lim="800000"/>
            <a:headEnd/>
            <a:tailEnd type="arrow" w="med" len="med"/>
          </a:ln>
          <a:effectLst>
            <a:outerShdw dist="38100" dir="5400000" rotWithShape="0">
              <a:srgbClr val="808080">
                <a:alpha val="34999"/>
              </a:srgbClr>
            </a:outerShdw>
          </a:effectLst>
        </p:spPr>
      </p:cxnSp>
      <p:cxnSp>
        <p:nvCxnSpPr>
          <p:cNvPr id="15" name="Straight Arrow Connector 14"/>
          <p:cNvCxnSpPr>
            <a:cxnSpLocks noChangeShapeType="1"/>
          </p:cNvCxnSpPr>
          <p:nvPr/>
        </p:nvCxnSpPr>
        <p:spPr bwMode="auto">
          <a:xfrm>
            <a:off x="2387600" y="4419600"/>
            <a:ext cx="0" cy="304800"/>
          </a:xfrm>
          <a:prstGeom prst="straightConnector1">
            <a:avLst/>
          </a:prstGeom>
          <a:noFill/>
          <a:ln w="55000" cmpd="thickThin">
            <a:solidFill>
              <a:schemeClr val="accent1"/>
            </a:solidFill>
            <a:round/>
            <a:headEnd/>
            <a:tailEnd type="arrow" w="med" len="med"/>
          </a:ln>
          <a:effectLst>
            <a:outerShdw dist="38100" dir="5400000" rotWithShape="0">
              <a:srgbClr val="808080">
                <a:alpha val="34999"/>
              </a:srgbClr>
            </a:outerShdw>
          </a:effectLst>
        </p:spPr>
      </p:cxnSp>
      <p:cxnSp>
        <p:nvCxnSpPr>
          <p:cNvPr id="16" name="Straight Connector 15"/>
          <p:cNvCxnSpPr>
            <a:cxnSpLocks noChangeShapeType="1"/>
          </p:cNvCxnSpPr>
          <p:nvPr/>
        </p:nvCxnSpPr>
        <p:spPr bwMode="auto">
          <a:xfrm>
            <a:off x="2362200" y="4419600"/>
            <a:ext cx="4419600" cy="0"/>
          </a:xfrm>
          <a:prstGeom prst="line">
            <a:avLst/>
          </a:prstGeom>
          <a:noFill/>
          <a:ln w="55000" cmpd="thickThin">
            <a:solidFill>
              <a:schemeClr val="accent1"/>
            </a:solidFill>
            <a:round/>
            <a:headEnd/>
            <a:tailEnd/>
          </a:ln>
          <a:effectLst>
            <a:outerShdw dist="38100" dir="5400000" rotWithShape="0">
              <a:srgbClr val="808080">
                <a:alpha val="34999"/>
              </a:srgbClr>
            </a:outerShdw>
          </a:effectLst>
        </p:spPr>
      </p:cxnSp>
      <p:cxnSp>
        <p:nvCxnSpPr>
          <p:cNvPr id="17" name="Straight Connector 16"/>
          <p:cNvCxnSpPr>
            <a:cxnSpLocks noChangeShapeType="1"/>
            <a:endCxn id="9" idx="2"/>
          </p:cNvCxnSpPr>
          <p:nvPr/>
        </p:nvCxnSpPr>
        <p:spPr bwMode="auto">
          <a:xfrm flipV="1">
            <a:off x="2438400" y="5334000"/>
            <a:ext cx="0" cy="381000"/>
          </a:xfrm>
          <a:prstGeom prst="line">
            <a:avLst/>
          </a:prstGeom>
          <a:noFill/>
          <a:ln w="55000" cmpd="thickThin">
            <a:solidFill>
              <a:schemeClr val="accent1"/>
            </a:solidFill>
            <a:round/>
            <a:headEnd/>
            <a:tailEnd/>
          </a:ln>
          <a:effectLst>
            <a:outerShdw dist="38100" dir="5400000" rotWithShape="0">
              <a:srgbClr val="808080">
                <a:alpha val="34999"/>
              </a:srgbClr>
            </a:outerShdw>
          </a:effectLst>
        </p:spPr>
      </p:cxnSp>
      <p:cxnSp>
        <p:nvCxnSpPr>
          <p:cNvPr id="18" name="Straight Arrow Connector 17"/>
          <p:cNvCxnSpPr>
            <a:cxnSpLocks noChangeShapeType="1"/>
          </p:cNvCxnSpPr>
          <p:nvPr/>
        </p:nvCxnSpPr>
        <p:spPr bwMode="auto">
          <a:xfrm>
            <a:off x="6781800" y="4419600"/>
            <a:ext cx="0" cy="304800"/>
          </a:xfrm>
          <a:prstGeom prst="straightConnector1">
            <a:avLst/>
          </a:prstGeom>
          <a:noFill/>
          <a:ln w="55000" cmpd="thickThin">
            <a:solidFill>
              <a:schemeClr val="accent1"/>
            </a:solidFill>
            <a:round/>
            <a:headEnd/>
            <a:tailEnd type="arrow" w="med" len="med"/>
          </a:ln>
          <a:effectLst>
            <a:outerShdw dist="38100" dir="5400000" rotWithShape="0">
              <a:srgbClr val="808080">
                <a:alpha val="34999"/>
              </a:srgbClr>
            </a:outerShdw>
          </a:effectLst>
        </p:spPr>
      </p:cxnSp>
      <p:cxnSp>
        <p:nvCxnSpPr>
          <p:cNvPr id="19" name="Straight Connector 18"/>
          <p:cNvCxnSpPr>
            <a:cxnSpLocks noChangeShapeType="1"/>
          </p:cNvCxnSpPr>
          <p:nvPr/>
        </p:nvCxnSpPr>
        <p:spPr bwMode="auto">
          <a:xfrm flipV="1">
            <a:off x="6858000" y="5334000"/>
            <a:ext cx="0" cy="381000"/>
          </a:xfrm>
          <a:prstGeom prst="line">
            <a:avLst/>
          </a:prstGeom>
          <a:noFill/>
          <a:ln w="55000" cmpd="thickThin">
            <a:solidFill>
              <a:schemeClr val="accent1"/>
            </a:solidFill>
            <a:round/>
            <a:headEnd/>
            <a:tailEnd/>
          </a:ln>
          <a:effectLst>
            <a:outerShdw dist="38100" dir="5400000" rotWithShape="0">
              <a:srgbClr val="808080">
                <a:alpha val="34999"/>
              </a:srgbClr>
            </a:outerShdw>
          </a:effectLst>
        </p:spPr>
      </p:cxnSp>
      <p:cxnSp>
        <p:nvCxnSpPr>
          <p:cNvPr id="20" name="Straight Connector 19"/>
          <p:cNvCxnSpPr>
            <a:cxnSpLocks noChangeShapeType="1"/>
          </p:cNvCxnSpPr>
          <p:nvPr/>
        </p:nvCxnSpPr>
        <p:spPr bwMode="auto">
          <a:xfrm>
            <a:off x="2438400" y="5715000"/>
            <a:ext cx="4419600" cy="0"/>
          </a:xfrm>
          <a:prstGeom prst="line">
            <a:avLst/>
          </a:prstGeom>
          <a:noFill/>
          <a:ln w="55000" cmpd="thickThin">
            <a:solidFill>
              <a:schemeClr val="accent1"/>
            </a:solidFill>
            <a:round/>
            <a:headEnd/>
            <a:tailEnd/>
          </a:ln>
          <a:effectLst>
            <a:outerShdw dist="38100" dir="5400000" rotWithShape="0">
              <a:srgbClr val="808080">
                <a:alpha val="34999"/>
              </a:srgbClr>
            </a:outerShdw>
          </a:effectLst>
        </p:spPr>
      </p:cxnSp>
      <p:cxnSp>
        <p:nvCxnSpPr>
          <p:cNvPr id="21" name="Straight Arrow Connector 20"/>
          <p:cNvCxnSpPr>
            <a:cxnSpLocks noChangeShapeType="1"/>
          </p:cNvCxnSpPr>
          <p:nvPr/>
        </p:nvCxnSpPr>
        <p:spPr bwMode="auto">
          <a:xfrm>
            <a:off x="4648200" y="5715000"/>
            <a:ext cx="0" cy="304800"/>
          </a:xfrm>
          <a:prstGeom prst="straightConnector1">
            <a:avLst/>
          </a:prstGeom>
          <a:noFill/>
          <a:ln w="55000" cmpd="thickThin">
            <a:solidFill>
              <a:schemeClr val="accent1"/>
            </a:solidFill>
            <a:round/>
            <a:headEnd/>
            <a:tailEnd type="arrow" w="med" len="med"/>
          </a:ln>
          <a:effectLst>
            <a:outerShdw dist="38100" dir="5400000" rotWithShape="0">
              <a:srgbClr val="808080">
                <a:alpha val="34999"/>
              </a:srgbClr>
            </a:outerShdw>
          </a:effectLst>
        </p:spPr>
      </p:cxnSp>
      <p:cxnSp>
        <p:nvCxnSpPr>
          <p:cNvPr id="30" name="Straight Connector 29"/>
          <p:cNvCxnSpPr>
            <a:cxnSpLocks noChangeShapeType="1"/>
          </p:cNvCxnSpPr>
          <p:nvPr/>
        </p:nvCxnSpPr>
        <p:spPr bwMode="auto">
          <a:xfrm>
            <a:off x="6781800" y="6172200"/>
            <a:ext cx="1828800" cy="0"/>
          </a:xfrm>
          <a:prstGeom prst="line">
            <a:avLst/>
          </a:prstGeom>
          <a:noFill/>
          <a:ln w="55000" cmpd="thickThin">
            <a:solidFill>
              <a:schemeClr val="accent1"/>
            </a:solidFill>
            <a:round/>
            <a:headEnd/>
            <a:tailEnd/>
          </a:ln>
          <a:effectLst>
            <a:outerShdw dist="38100" dir="5400000" rotWithShape="0">
              <a:srgbClr val="808080">
                <a:alpha val="34999"/>
              </a:srgbClr>
            </a:outerShdw>
          </a:effectLst>
        </p:spPr>
      </p:cxnSp>
      <p:cxnSp>
        <p:nvCxnSpPr>
          <p:cNvPr id="31" name="Straight Connector 30"/>
          <p:cNvCxnSpPr>
            <a:cxnSpLocks noChangeShapeType="1"/>
          </p:cNvCxnSpPr>
          <p:nvPr/>
        </p:nvCxnSpPr>
        <p:spPr bwMode="auto">
          <a:xfrm>
            <a:off x="8610600" y="3962400"/>
            <a:ext cx="0" cy="2209800"/>
          </a:xfrm>
          <a:prstGeom prst="line">
            <a:avLst/>
          </a:prstGeom>
          <a:noFill/>
          <a:ln w="55000" cmpd="thickThin">
            <a:solidFill>
              <a:schemeClr val="accent1"/>
            </a:solidFill>
            <a:round/>
            <a:headEnd/>
            <a:tailEnd/>
          </a:ln>
          <a:effectLst>
            <a:outerShdw dist="38100" dir="5400000" rotWithShape="0">
              <a:srgbClr val="808080">
                <a:alpha val="34999"/>
              </a:srgbClr>
            </a:outerShdw>
          </a:effectLst>
        </p:spPr>
      </p:cxnSp>
      <p:cxnSp>
        <p:nvCxnSpPr>
          <p:cNvPr id="32" name="Straight Arrow Connector 31"/>
          <p:cNvCxnSpPr>
            <a:cxnSpLocks noChangeShapeType="1"/>
          </p:cNvCxnSpPr>
          <p:nvPr/>
        </p:nvCxnSpPr>
        <p:spPr bwMode="auto">
          <a:xfrm flipH="1">
            <a:off x="6324600" y="3962400"/>
            <a:ext cx="2286000" cy="0"/>
          </a:xfrm>
          <a:prstGeom prst="straightConnector1">
            <a:avLst/>
          </a:prstGeom>
          <a:noFill/>
          <a:ln w="55000" cmpd="thickThin">
            <a:solidFill>
              <a:schemeClr val="accent1"/>
            </a:solidFill>
            <a:round/>
            <a:headEnd/>
            <a:tailEnd type="arrow" w="med" len="med"/>
          </a:ln>
          <a:effectLst>
            <a:outerShdw dist="38100" dir="5400000" rotWithShape="0">
              <a:srgbClr val="808080">
                <a:alpha val="34999"/>
              </a:srgbClr>
            </a:outerShdw>
          </a:effectLst>
        </p:spPr>
      </p:cxnSp>
      <p:cxnSp>
        <p:nvCxnSpPr>
          <p:cNvPr id="33" name="Straight Connector 32"/>
          <p:cNvCxnSpPr>
            <a:cxnSpLocks noChangeShapeType="1"/>
          </p:cNvCxnSpPr>
          <p:nvPr/>
        </p:nvCxnSpPr>
        <p:spPr bwMode="auto">
          <a:xfrm>
            <a:off x="4648200" y="4038600"/>
            <a:ext cx="0" cy="381000"/>
          </a:xfrm>
          <a:prstGeom prst="line">
            <a:avLst/>
          </a:prstGeom>
          <a:noFill/>
          <a:ln w="55000" cmpd="thickThin">
            <a:solidFill>
              <a:schemeClr val="accent1"/>
            </a:solidFill>
            <a:round/>
            <a:headEnd/>
            <a:tailEnd/>
          </a:ln>
          <a:effectLst>
            <a:outerShdw dist="38100" dir="5400000" rotWithShape="0">
              <a:srgbClr val="808080">
                <a:alpha val="34999"/>
              </a:srgbClr>
            </a:outerShdw>
          </a:effectLst>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Instructional Strategies &amp; Activities</a:t>
            </a:r>
            <a:endParaRPr lang="en-US" dirty="0"/>
          </a:p>
        </p:txBody>
      </p:sp>
      <p:pic>
        <p:nvPicPr>
          <p:cNvPr id="4" name="Content Placeholder 3" descr="EMT.jpg"/>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3276600" y="2667000"/>
            <a:ext cx="2514337" cy="3356769"/>
          </a:xfrm>
          <a:prstGeom prst="roundRect">
            <a:avLst>
              <a:gd name="adj" fmla="val 8594"/>
            </a:avLst>
          </a:prstGeom>
          <a:solidFill>
            <a:srgbClr val="FFFFFF">
              <a:shade val="85000"/>
            </a:srgbClr>
          </a:solidFill>
          <a:ln>
            <a:noFill/>
          </a:ln>
          <a:effectLst/>
        </p:spPr>
      </p:pic>
      <p:sp>
        <p:nvSpPr>
          <p:cNvPr id="5" name="Line Callout 1 4"/>
          <p:cNvSpPr>
            <a:spLocks/>
          </p:cNvSpPr>
          <p:nvPr/>
        </p:nvSpPr>
        <p:spPr bwMode="auto">
          <a:xfrm>
            <a:off x="914400" y="2667000"/>
            <a:ext cx="1752600" cy="1066800"/>
          </a:xfrm>
          <a:prstGeom prst="borderCallout1">
            <a:avLst>
              <a:gd name="adj1" fmla="val 48093"/>
              <a:gd name="adj2" fmla="val 102477"/>
              <a:gd name="adj3" fmla="val 48579"/>
              <a:gd name="adj4" fmla="val 133843"/>
            </a:avLst>
          </a:prstGeom>
          <a:gradFill rotWithShape="1">
            <a:gsLst>
              <a:gs pos="0">
                <a:srgbClr val="2ABAE3"/>
              </a:gs>
              <a:gs pos="30000">
                <a:srgbClr val="0A99BE"/>
              </a:gs>
              <a:gs pos="50000">
                <a:srgbClr val="0086AA"/>
              </a:gs>
              <a:gs pos="100000">
                <a:srgbClr val="005269"/>
              </a:gs>
            </a:gsLst>
            <a:lin ang="5400000"/>
          </a:gradFill>
          <a:ln w="38100">
            <a:solidFill>
              <a:schemeClr val="accent1"/>
            </a:solidFill>
            <a:miter lim="800000"/>
            <a:headEnd/>
            <a:tailEnd/>
          </a:ln>
          <a:effectLst>
            <a:outerShdw dist="38100" dir="5400000" rotWithShape="0">
              <a:srgbClr val="808080">
                <a:alpha val="34999"/>
              </a:srgbClr>
            </a:outerShdw>
          </a:effectLst>
        </p:spPr>
        <p:txBody>
          <a:bodyPr/>
          <a:lstStyle/>
          <a:p>
            <a:pPr algn="ctr" fontAlgn="auto">
              <a:lnSpc>
                <a:spcPct val="150000"/>
              </a:lnSpc>
              <a:spcBef>
                <a:spcPts val="0"/>
              </a:spcBef>
              <a:spcAft>
                <a:spcPts val="0"/>
              </a:spcAft>
              <a:defRPr/>
            </a:pPr>
            <a:r>
              <a:rPr lang="en-US" dirty="0">
                <a:solidFill>
                  <a:schemeClr val="lt1"/>
                </a:solidFill>
                <a:latin typeface="+mn-lt"/>
                <a:ea typeface="+mn-ea"/>
              </a:rPr>
              <a:t>Decision making</a:t>
            </a:r>
            <a:endParaRPr lang="en-US" dirty="0">
              <a:solidFill>
                <a:schemeClr val="lt1"/>
              </a:solidFill>
              <a:latin typeface="+mn-lt"/>
              <a:ea typeface="+mn-ea"/>
            </a:endParaRPr>
          </a:p>
        </p:txBody>
      </p:sp>
      <p:sp>
        <p:nvSpPr>
          <p:cNvPr id="7" name="Line Callout 1 6"/>
          <p:cNvSpPr>
            <a:spLocks/>
          </p:cNvSpPr>
          <p:nvPr/>
        </p:nvSpPr>
        <p:spPr bwMode="auto">
          <a:xfrm>
            <a:off x="914400" y="4114800"/>
            <a:ext cx="1752600" cy="1066800"/>
          </a:xfrm>
          <a:prstGeom prst="borderCallout1">
            <a:avLst>
              <a:gd name="adj1" fmla="val 48093"/>
              <a:gd name="adj2" fmla="val 102477"/>
              <a:gd name="adj3" fmla="val 48579"/>
              <a:gd name="adj4" fmla="val 133116"/>
            </a:avLst>
          </a:prstGeom>
          <a:gradFill rotWithShape="1">
            <a:gsLst>
              <a:gs pos="0">
                <a:srgbClr val="2ABAE3"/>
              </a:gs>
              <a:gs pos="30000">
                <a:srgbClr val="0A99BE"/>
              </a:gs>
              <a:gs pos="50000">
                <a:srgbClr val="0086AA"/>
              </a:gs>
              <a:gs pos="100000">
                <a:srgbClr val="005269"/>
              </a:gs>
            </a:gsLst>
            <a:lin ang="5400000"/>
          </a:gradFill>
          <a:ln w="38100">
            <a:solidFill>
              <a:schemeClr val="accent1"/>
            </a:solidFill>
            <a:miter lim="800000"/>
            <a:headEnd/>
            <a:tailEnd/>
          </a:ln>
          <a:effectLst>
            <a:outerShdw dist="38100" dir="5400000" rotWithShape="0">
              <a:srgbClr val="808080">
                <a:alpha val="34999"/>
              </a:srgbClr>
            </a:outerShdw>
          </a:effectLst>
        </p:spPr>
        <p:txBody>
          <a:bodyPr/>
          <a:lstStyle/>
          <a:p>
            <a:pPr algn="ctr" fontAlgn="auto">
              <a:lnSpc>
                <a:spcPct val="150000"/>
              </a:lnSpc>
              <a:spcBef>
                <a:spcPts val="0"/>
              </a:spcBef>
              <a:spcAft>
                <a:spcPts val="0"/>
              </a:spcAft>
              <a:defRPr/>
            </a:pPr>
            <a:r>
              <a:rPr lang="en-US" dirty="0">
                <a:solidFill>
                  <a:schemeClr val="lt1"/>
                </a:solidFill>
                <a:latin typeface="+mn-lt"/>
                <a:ea typeface="+mn-ea"/>
              </a:rPr>
              <a:t>Procedure analysis</a:t>
            </a:r>
            <a:endParaRPr lang="en-US" dirty="0">
              <a:solidFill>
                <a:schemeClr val="lt1"/>
              </a:solidFill>
              <a:latin typeface="+mn-lt"/>
              <a:ea typeface="+mn-ea"/>
            </a:endParaRPr>
          </a:p>
        </p:txBody>
      </p:sp>
      <p:sp>
        <p:nvSpPr>
          <p:cNvPr id="8" name="Line Callout 1 7"/>
          <p:cNvSpPr>
            <a:spLocks/>
          </p:cNvSpPr>
          <p:nvPr/>
        </p:nvSpPr>
        <p:spPr bwMode="auto">
          <a:xfrm>
            <a:off x="6400800" y="2743200"/>
            <a:ext cx="1752600" cy="1066800"/>
          </a:xfrm>
          <a:prstGeom prst="borderCallout1">
            <a:avLst>
              <a:gd name="adj1" fmla="val 36185"/>
              <a:gd name="adj2" fmla="val -4046"/>
              <a:gd name="adj3" fmla="val 36676"/>
              <a:gd name="adj4" fmla="val -34273"/>
            </a:avLst>
          </a:prstGeom>
          <a:gradFill rotWithShape="1">
            <a:gsLst>
              <a:gs pos="0">
                <a:srgbClr val="2ABAE3"/>
              </a:gs>
              <a:gs pos="30000">
                <a:srgbClr val="0A99BE"/>
              </a:gs>
              <a:gs pos="50000">
                <a:srgbClr val="0086AA"/>
              </a:gs>
              <a:gs pos="100000">
                <a:srgbClr val="005269"/>
              </a:gs>
            </a:gsLst>
            <a:lin ang="5400000"/>
          </a:gradFill>
          <a:ln w="38100">
            <a:solidFill>
              <a:schemeClr val="accent1"/>
            </a:solidFill>
            <a:miter lim="800000"/>
            <a:headEnd/>
            <a:tailEnd/>
          </a:ln>
          <a:effectLst>
            <a:outerShdw dist="38100" dir="5400000" rotWithShape="0">
              <a:srgbClr val="808080">
                <a:alpha val="34999"/>
              </a:srgbClr>
            </a:outerShdw>
          </a:effectLst>
        </p:spPr>
        <p:txBody>
          <a:bodyPr/>
          <a:lstStyle/>
          <a:p>
            <a:pPr algn="ctr" fontAlgn="auto">
              <a:lnSpc>
                <a:spcPct val="150000"/>
              </a:lnSpc>
              <a:spcBef>
                <a:spcPts val="0"/>
              </a:spcBef>
              <a:spcAft>
                <a:spcPts val="0"/>
              </a:spcAft>
              <a:defRPr/>
            </a:pPr>
            <a:r>
              <a:rPr lang="en-US" dirty="0">
                <a:solidFill>
                  <a:schemeClr val="lt1"/>
                </a:solidFill>
                <a:latin typeface="+mn-lt"/>
                <a:ea typeface="+mn-ea"/>
              </a:rPr>
              <a:t>Concept recognition</a:t>
            </a:r>
            <a:endParaRPr lang="en-US" dirty="0">
              <a:solidFill>
                <a:schemeClr val="lt1"/>
              </a:solidFill>
              <a:latin typeface="+mn-lt"/>
              <a:ea typeface="+mn-ea"/>
            </a:endParaRPr>
          </a:p>
        </p:txBody>
      </p:sp>
      <p:sp>
        <p:nvSpPr>
          <p:cNvPr id="9" name="Line Callout 1 8"/>
          <p:cNvSpPr>
            <a:spLocks/>
          </p:cNvSpPr>
          <p:nvPr/>
        </p:nvSpPr>
        <p:spPr bwMode="auto">
          <a:xfrm>
            <a:off x="6400800" y="4191000"/>
            <a:ext cx="1905000" cy="1447800"/>
          </a:xfrm>
          <a:prstGeom prst="borderCallout1">
            <a:avLst>
              <a:gd name="adj1" fmla="val 37065"/>
              <a:gd name="adj2" fmla="val -3380"/>
              <a:gd name="adj3" fmla="val 37301"/>
              <a:gd name="adj4" fmla="val -33755"/>
            </a:avLst>
          </a:prstGeom>
          <a:gradFill rotWithShape="1">
            <a:gsLst>
              <a:gs pos="0">
                <a:srgbClr val="2ABAE3"/>
              </a:gs>
              <a:gs pos="30000">
                <a:srgbClr val="0A99BE"/>
              </a:gs>
              <a:gs pos="50000">
                <a:srgbClr val="0086AA"/>
              </a:gs>
              <a:gs pos="100000">
                <a:srgbClr val="005269"/>
              </a:gs>
            </a:gsLst>
            <a:lin ang="5400000"/>
          </a:gradFill>
          <a:ln w="38100">
            <a:solidFill>
              <a:schemeClr val="accent1"/>
            </a:solidFill>
            <a:miter lim="800000"/>
            <a:headEnd/>
            <a:tailEnd/>
          </a:ln>
          <a:effectLst>
            <a:outerShdw dist="38100" dir="5400000" rotWithShape="0">
              <a:srgbClr val="808080">
                <a:alpha val="34999"/>
              </a:srgbClr>
            </a:outerShdw>
          </a:effectLst>
        </p:spPr>
        <p:txBody>
          <a:bodyPr/>
          <a:lstStyle/>
          <a:p>
            <a:pPr algn="ctr" fontAlgn="auto">
              <a:lnSpc>
                <a:spcPct val="150000"/>
              </a:lnSpc>
              <a:spcBef>
                <a:spcPts val="0"/>
              </a:spcBef>
              <a:spcAft>
                <a:spcPts val="0"/>
              </a:spcAft>
              <a:defRPr/>
            </a:pPr>
            <a:r>
              <a:rPr lang="en-US" dirty="0">
                <a:solidFill>
                  <a:schemeClr val="lt1"/>
                </a:solidFill>
                <a:latin typeface="+mn-lt"/>
                <a:ea typeface="+mn-ea"/>
              </a:rPr>
              <a:t>Declarative knowledge accessed</a:t>
            </a:r>
            <a:endParaRPr lang="en-US" dirty="0">
              <a:solidFill>
                <a:schemeClr val="lt1"/>
              </a:solidFill>
              <a:latin typeface="+mn-lt"/>
              <a:ea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2209800"/>
            <a:ext cx="6324600" cy="830997"/>
          </a:xfrm>
          <a:prstGeom prst="rect">
            <a:avLst/>
          </a:prstGeom>
        </p:spPr>
        <p:txBody>
          <a:bodyPr wrap="square">
            <a:spAutoFit/>
          </a:bodyPr>
          <a:lstStyle/>
          <a:p>
            <a:pPr algn="ctr"/>
            <a:r>
              <a:rPr lang="en-US" sz="4800" dirty="0" smtClean="0"/>
              <a:t>Program Evaluation</a:t>
            </a:r>
            <a:endParaRPr lang="en-US" sz="4800" dirty="0"/>
          </a:p>
        </p:txBody>
      </p:sp>
      <p:sp>
        <p:nvSpPr>
          <p:cNvPr id="5" name="Rectangle 4"/>
          <p:cNvSpPr/>
          <p:nvPr/>
        </p:nvSpPr>
        <p:spPr>
          <a:xfrm>
            <a:off x="1828800" y="3505200"/>
            <a:ext cx="4412358" cy="830997"/>
          </a:xfrm>
          <a:prstGeom prst="rect">
            <a:avLst/>
          </a:prstGeom>
        </p:spPr>
        <p:txBody>
          <a:bodyPr wrap="square">
            <a:spAutoFit/>
          </a:bodyPr>
          <a:lstStyle/>
          <a:p>
            <a:pPr algn="ctr"/>
            <a:r>
              <a:rPr lang="en-US" sz="2400" dirty="0" smtClean="0"/>
              <a:t>Making sure instruction works</a:t>
            </a:r>
            <a:r>
              <a:rPr lang="en-US" dirty="0" smtClean="0"/>
              <a:t>.</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Overview of Proposed Evaluation Plan</a:t>
            </a:r>
            <a:endParaRPr lang="en-US" sz="3200" dirty="0"/>
          </a:p>
        </p:txBody>
      </p:sp>
      <p:sp>
        <p:nvSpPr>
          <p:cNvPr id="3" name="Content Placeholder 2"/>
          <p:cNvSpPr>
            <a:spLocks noGrp="1"/>
          </p:cNvSpPr>
          <p:nvPr>
            <p:ph idx="1"/>
          </p:nvPr>
        </p:nvSpPr>
        <p:spPr/>
        <p:txBody>
          <a:bodyPr/>
          <a:lstStyle/>
          <a:p>
            <a:r>
              <a:rPr lang="en-US" dirty="0" smtClean="0"/>
              <a:t>This is a new version of the EMT training course. The plan is to use a variety of evaluation tools to ensure that the new course materials are congruent with the goals and objectives set forth by the client, to ensure that the materials and technology are congruent and effective, and to ensure that the new course offers a positive ROI for the client.</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t>Reviews</a:t>
            </a:r>
            <a:endParaRPr lang="en-US" dirty="0"/>
          </a:p>
        </p:txBody>
      </p:sp>
      <p:sp>
        <p:nvSpPr>
          <p:cNvPr id="8" name="Text Placeholder 7"/>
          <p:cNvSpPr>
            <a:spLocks noGrp="1"/>
          </p:cNvSpPr>
          <p:nvPr>
            <p:ph type="body" idx="1"/>
          </p:nvPr>
        </p:nvSpPr>
        <p:spPr>
          <a:xfrm>
            <a:off x="533400" y="1524000"/>
            <a:ext cx="4040188" cy="762000"/>
          </a:xfrm>
          <a:solidFill>
            <a:schemeClr val="bg1"/>
          </a:solidFill>
          <a:ln>
            <a:noFill/>
          </a:ln>
        </p:spPr>
        <p:txBody>
          <a:bodyPr/>
          <a:lstStyle/>
          <a:p>
            <a:pPr algn="ctr"/>
            <a:r>
              <a:rPr lang="en-US" dirty="0" smtClean="0">
                <a:solidFill>
                  <a:schemeClr val="tx1"/>
                </a:solidFill>
              </a:rPr>
              <a:t>Design Reviews</a:t>
            </a:r>
            <a:endParaRPr lang="en-US" dirty="0">
              <a:solidFill>
                <a:schemeClr val="tx1"/>
              </a:solidFill>
            </a:endParaRPr>
          </a:p>
        </p:txBody>
      </p:sp>
      <p:sp>
        <p:nvSpPr>
          <p:cNvPr id="10" name="Text Placeholder 9"/>
          <p:cNvSpPr>
            <a:spLocks noGrp="1"/>
          </p:cNvSpPr>
          <p:nvPr>
            <p:ph type="body" sz="half" idx="3"/>
          </p:nvPr>
        </p:nvSpPr>
        <p:spPr>
          <a:xfrm>
            <a:off x="4648200" y="1524000"/>
            <a:ext cx="4041775" cy="762000"/>
          </a:xfrm>
          <a:solidFill>
            <a:schemeClr val="bg1"/>
          </a:solidFill>
          <a:ln>
            <a:noFill/>
          </a:ln>
        </p:spPr>
        <p:txBody>
          <a:bodyPr/>
          <a:lstStyle/>
          <a:p>
            <a:pPr algn="ctr"/>
            <a:r>
              <a:rPr lang="en-US" dirty="0" smtClean="0">
                <a:solidFill>
                  <a:schemeClr val="tx1"/>
                </a:solidFill>
              </a:rPr>
              <a:t>Expert Review</a:t>
            </a:r>
            <a:endParaRPr lang="en-US" dirty="0">
              <a:solidFill>
                <a:schemeClr val="tx1"/>
              </a:solidFill>
            </a:endParaRPr>
          </a:p>
        </p:txBody>
      </p:sp>
      <p:sp>
        <p:nvSpPr>
          <p:cNvPr id="9" name="Content Placeholder 8"/>
          <p:cNvSpPr>
            <a:spLocks noGrp="1"/>
          </p:cNvSpPr>
          <p:nvPr>
            <p:ph sz="quarter" idx="2"/>
          </p:nvPr>
        </p:nvSpPr>
        <p:spPr>
          <a:xfrm>
            <a:off x="533400" y="2286000"/>
            <a:ext cx="4040188" cy="3941763"/>
          </a:xfrm>
        </p:spPr>
        <p:txBody>
          <a:bodyPr>
            <a:normAutofit fontScale="55000" lnSpcReduction="20000"/>
          </a:bodyPr>
          <a:lstStyle/>
          <a:p>
            <a:r>
              <a:rPr lang="en-US" sz="2900" dirty="0" smtClean="0"/>
              <a:t>Goal Review: Does the instruction meet the needs assessment?</a:t>
            </a:r>
          </a:p>
          <a:p>
            <a:r>
              <a:rPr lang="en-US" sz="2900" dirty="0" smtClean="0"/>
              <a:t>Task Analysis Review: Are prerequisite skills as indicated in the task analysis clearly stated?</a:t>
            </a:r>
          </a:p>
          <a:p>
            <a:r>
              <a:rPr lang="en-US" sz="2900" dirty="0" smtClean="0"/>
              <a:t>Are the learners accurately portrayed and are the lessons correctly designed for the target audience?</a:t>
            </a:r>
          </a:p>
          <a:p>
            <a:r>
              <a:rPr lang="en-US" sz="2900" dirty="0" smtClean="0"/>
              <a:t>Review of Assessments: Do the assessments and benchmarks reflect the course objectives precisely?</a:t>
            </a:r>
          </a:p>
          <a:p>
            <a:r>
              <a:rPr lang="en-US" sz="2900" dirty="0" smtClean="0"/>
              <a:t>Will the assessments clearly show which students are learning the material and which are  not? </a:t>
            </a:r>
          </a:p>
          <a:p>
            <a:endParaRPr lang="en-US" dirty="0"/>
          </a:p>
        </p:txBody>
      </p:sp>
      <p:sp>
        <p:nvSpPr>
          <p:cNvPr id="11" name="Content Placeholder 10"/>
          <p:cNvSpPr>
            <a:spLocks noGrp="1"/>
          </p:cNvSpPr>
          <p:nvPr>
            <p:ph sz="quarter" idx="4"/>
          </p:nvPr>
        </p:nvSpPr>
        <p:spPr>
          <a:xfrm>
            <a:off x="4648200" y="2286000"/>
            <a:ext cx="4041775" cy="3941763"/>
          </a:xfrm>
        </p:spPr>
        <p:txBody>
          <a:bodyPr>
            <a:normAutofit fontScale="77500" lnSpcReduction="20000"/>
          </a:bodyPr>
          <a:lstStyle/>
          <a:p>
            <a:r>
              <a:rPr lang="en-US" dirty="0" smtClean="0"/>
              <a:t>An instructional design review will be done where the expert will be asked to rate the multi media and instructional strategies and pace of the course. </a:t>
            </a:r>
          </a:p>
          <a:p>
            <a:r>
              <a:rPr lang="en-US" dirty="0" smtClean="0"/>
              <a:t>A visual design review will be done where the expert will rate the visual aspect of the materials to ensure that all graphics are correct, pleasing and relevant. </a:t>
            </a:r>
          </a:p>
          <a:p>
            <a:r>
              <a:rPr lang="en-US" dirty="0" smtClean="0"/>
              <a:t>Finally a functionality review will be done where the expert will rate the functionality of the learning course. </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lnSpcReduction="10000"/>
          </a:bodyPr>
          <a:lstStyle/>
          <a:p>
            <a:r>
              <a:rPr lang="en-US" dirty="0" smtClean="0"/>
              <a:t>Was the technology easily understood and usable?</a:t>
            </a:r>
          </a:p>
          <a:p>
            <a:r>
              <a:rPr lang="en-US" dirty="0" smtClean="0"/>
              <a:t>Was the information presented above your pre-knowledge level?</a:t>
            </a:r>
          </a:p>
          <a:p>
            <a:r>
              <a:rPr lang="en-US" dirty="0" smtClean="0"/>
              <a:t>Was enough time spent on each section?</a:t>
            </a:r>
          </a:p>
          <a:p>
            <a:r>
              <a:rPr lang="en-US" dirty="0" smtClean="0"/>
              <a:t>Was too much time spent on any section?</a:t>
            </a:r>
          </a:p>
          <a:p>
            <a:r>
              <a:rPr lang="en-US" dirty="0" smtClean="0"/>
              <a:t>Were the objectives clearly stated and an obvious part of the instruction?</a:t>
            </a:r>
          </a:p>
          <a:p>
            <a:r>
              <a:rPr lang="en-US" dirty="0" smtClean="0"/>
              <a:t>Were the assessments clear and did they correlate to the stated objectives? Were there any erroneous or confusing questions?</a:t>
            </a:r>
          </a:p>
          <a:p>
            <a:endParaRPr lang="en-US" dirty="0"/>
          </a:p>
        </p:txBody>
      </p:sp>
      <p:sp>
        <p:nvSpPr>
          <p:cNvPr id="2" name="Title 1"/>
          <p:cNvSpPr>
            <a:spLocks noGrp="1"/>
          </p:cNvSpPr>
          <p:nvPr>
            <p:ph type="title"/>
          </p:nvPr>
        </p:nvSpPr>
        <p:spPr/>
        <p:txBody>
          <a:bodyPr/>
          <a:lstStyle/>
          <a:p>
            <a:pPr algn="ctr"/>
            <a:r>
              <a:rPr lang="en-US" dirty="0" smtClean="0"/>
              <a:t>Small Group Review</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The evaluations will be anonymous to ensure candid answers.</a:t>
            </a:r>
          </a:p>
          <a:p>
            <a:r>
              <a:rPr lang="en-US" dirty="0" smtClean="0"/>
              <a:t>Facilitators can also utilize the level one evaluation to suggest changes in the course.</a:t>
            </a:r>
          </a:p>
          <a:p>
            <a:r>
              <a:rPr lang="en-US" dirty="0" smtClean="0"/>
              <a:t>The client will use the level one evaluations to give insight into what areas need improvement. </a:t>
            </a:r>
          </a:p>
          <a:p>
            <a:r>
              <a:rPr lang="en-US" dirty="0" smtClean="0"/>
              <a:t>Benchmarking will be utilized with any score falling below 3 on a 4 point scale considered for change. Reasonable changes can be made during this phase.</a:t>
            </a:r>
          </a:p>
          <a:p>
            <a:r>
              <a:rPr lang="en-US" dirty="0" smtClean="0"/>
              <a:t>Major changes cannot be made to the instructional strategy based on the Level One Evaluation</a:t>
            </a:r>
          </a:p>
          <a:p>
            <a:endParaRPr lang="en-US" dirty="0"/>
          </a:p>
        </p:txBody>
      </p:sp>
      <p:sp>
        <p:nvSpPr>
          <p:cNvPr id="3" name="Title 2"/>
          <p:cNvSpPr>
            <a:spLocks noGrp="1"/>
          </p:cNvSpPr>
          <p:nvPr>
            <p:ph type="title"/>
          </p:nvPr>
        </p:nvSpPr>
        <p:spPr/>
        <p:txBody>
          <a:bodyPr/>
          <a:lstStyle/>
          <a:p>
            <a:pPr algn="ctr"/>
            <a:r>
              <a:rPr lang="en-US" dirty="0" smtClean="0"/>
              <a:t>Level One Evaluation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4038599"/>
          </a:xfrm>
        </p:spPr>
        <p:txBody>
          <a:bodyPr>
            <a:normAutofit/>
          </a:bodyPr>
          <a:lstStyle/>
          <a:p>
            <a:pPr algn="ctr"/>
            <a:r>
              <a:rPr lang="en-US" dirty="0" smtClean="0"/>
              <a:t>Emergency  Services</a:t>
            </a:r>
            <a:br>
              <a:rPr lang="en-US" dirty="0" smtClean="0"/>
            </a:br>
            <a:r>
              <a:rPr lang="en-US" dirty="0" smtClean="0"/>
              <a:t/>
            </a:r>
            <a:br>
              <a:rPr lang="en-US" dirty="0" smtClean="0"/>
            </a:br>
            <a:r>
              <a:rPr lang="en-US" dirty="0" smtClean="0"/>
              <a:t>Course Proposal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 </a:t>
            </a:r>
            <a:r>
              <a:rPr lang="en-US" dirty="0" smtClean="0"/>
              <a:t>Higher Level Evaluations</a:t>
            </a:r>
            <a:endParaRPr lang="en-US" dirty="0"/>
          </a:p>
        </p:txBody>
      </p:sp>
      <p:sp>
        <p:nvSpPr>
          <p:cNvPr id="5" name="Text Placeholder 4"/>
          <p:cNvSpPr>
            <a:spLocks noGrp="1"/>
          </p:cNvSpPr>
          <p:nvPr>
            <p:ph type="body" idx="1"/>
          </p:nvPr>
        </p:nvSpPr>
        <p:spPr>
          <a:xfrm>
            <a:off x="457200" y="1447800"/>
            <a:ext cx="4040188" cy="762000"/>
          </a:xfrm>
          <a:solidFill>
            <a:schemeClr val="bg1"/>
          </a:solidFill>
          <a:ln>
            <a:noFill/>
          </a:ln>
        </p:spPr>
        <p:txBody>
          <a:bodyPr/>
          <a:lstStyle/>
          <a:p>
            <a:r>
              <a:rPr lang="en-US" dirty="0" smtClean="0">
                <a:solidFill>
                  <a:schemeClr val="tx1"/>
                </a:solidFill>
              </a:rPr>
              <a:t>Level Three Evaluation</a:t>
            </a:r>
            <a:endParaRPr lang="en-US" dirty="0">
              <a:solidFill>
                <a:schemeClr val="tx1"/>
              </a:solidFill>
            </a:endParaRPr>
          </a:p>
        </p:txBody>
      </p:sp>
      <p:sp>
        <p:nvSpPr>
          <p:cNvPr id="7" name="Text Placeholder 6"/>
          <p:cNvSpPr>
            <a:spLocks noGrp="1"/>
          </p:cNvSpPr>
          <p:nvPr>
            <p:ph type="body" sz="half" idx="3"/>
          </p:nvPr>
        </p:nvSpPr>
        <p:spPr>
          <a:xfrm>
            <a:off x="4648200" y="1447800"/>
            <a:ext cx="4041775" cy="762000"/>
          </a:xfrm>
          <a:solidFill>
            <a:schemeClr val="bg1"/>
          </a:solidFill>
          <a:ln>
            <a:noFill/>
          </a:ln>
        </p:spPr>
        <p:txBody>
          <a:bodyPr>
            <a:normAutofit/>
          </a:bodyPr>
          <a:lstStyle/>
          <a:p>
            <a:r>
              <a:rPr lang="en-US" dirty="0" smtClean="0">
                <a:solidFill>
                  <a:schemeClr val="tx1"/>
                </a:solidFill>
              </a:rPr>
              <a:t>Level Four Evaluations</a:t>
            </a:r>
            <a:endParaRPr lang="en-US" dirty="0">
              <a:solidFill>
                <a:schemeClr val="tx1"/>
              </a:solidFill>
            </a:endParaRPr>
          </a:p>
        </p:txBody>
      </p:sp>
      <p:sp>
        <p:nvSpPr>
          <p:cNvPr id="6" name="Content Placeholder 5"/>
          <p:cNvSpPr>
            <a:spLocks noGrp="1"/>
          </p:cNvSpPr>
          <p:nvPr>
            <p:ph sz="quarter" idx="2"/>
          </p:nvPr>
        </p:nvSpPr>
        <p:spPr>
          <a:xfrm>
            <a:off x="457200" y="2209800"/>
            <a:ext cx="4040188" cy="3941763"/>
          </a:xfrm>
        </p:spPr>
        <p:txBody>
          <a:bodyPr>
            <a:normAutofit fontScale="77500" lnSpcReduction="20000"/>
          </a:bodyPr>
          <a:lstStyle/>
          <a:p>
            <a:r>
              <a:rPr lang="en-US" dirty="0" smtClean="0"/>
              <a:t>The information used as comparison for knowledge retention will come from the level one evaluations and the assessment data collected during the class. </a:t>
            </a:r>
          </a:p>
          <a:p>
            <a:r>
              <a:rPr lang="en-US" dirty="0" smtClean="0"/>
              <a:t>The students will be observed on the job and a checklist will be employed to log the performance data. </a:t>
            </a:r>
          </a:p>
          <a:p>
            <a:r>
              <a:rPr lang="en-US" dirty="0" smtClean="0"/>
              <a:t>The knowledge level before and during training will be compared to the knowledge level six months after training. </a:t>
            </a:r>
          </a:p>
          <a:p>
            <a:endParaRPr lang="en-US" dirty="0"/>
          </a:p>
        </p:txBody>
      </p:sp>
      <p:sp>
        <p:nvSpPr>
          <p:cNvPr id="8" name="Content Placeholder 7"/>
          <p:cNvSpPr>
            <a:spLocks noGrp="1"/>
          </p:cNvSpPr>
          <p:nvPr>
            <p:ph sz="quarter" idx="4"/>
          </p:nvPr>
        </p:nvSpPr>
        <p:spPr>
          <a:xfrm>
            <a:off x="4648200" y="2209800"/>
            <a:ext cx="4041775" cy="3941763"/>
          </a:xfrm>
        </p:spPr>
        <p:txBody>
          <a:bodyPr>
            <a:normAutofit fontScale="62500" lnSpcReduction="20000"/>
          </a:bodyPr>
          <a:lstStyle/>
          <a:p>
            <a:r>
              <a:rPr lang="en-US" dirty="0" smtClean="0"/>
              <a:t>The information used to compare the participant’s performance will be gathered during initial training by observation and assessment scores. </a:t>
            </a:r>
          </a:p>
          <a:p>
            <a:r>
              <a:rPr lang="en-US" dirty="0" smtClean="0"/>
              <a:t>A control group will be used to compare performance. The control group will be a group that did not participate in the new training. </a:t>
            </a:r>
          </a:p>
          <a:p>
            <a:r>
              <a:rPr lang="en-US" dirty="0" smtClean="0"/>
              <a:t>All information will be gathered through normal testing administered by the Emergency Services Department. </a:t>
            </a:r>
          </a:p>
          <a:p>
            <a:r>
              <a:rPr lang="en-US" dirty="0" smtClean="0"/>
              <a:t>Students who have taken both the new training and the old training will be tracked for the first year to provide information for comparison.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77500" lnSpcReduction="20000"/>
          </a:bodyPr>
          <a:lstStyle/>
          <a:p>
            <a:r>
              <a:rPr lang="en-US" dirty="0" smtClean="0"/>
              <a:t>Level one evaluation: Implementation factors can affect the outcome of the evaluation. If not given enough time participants will rush through the evaluation and not give thoughtful answers. </a:t>
            </a:r>
          </a:p>
          <a:p>
            <a:r>
              <a:rPr lang="en-US" dirty="0" smtClean="0"/>
              <a:t>Level Three evaluations: If there is a time lapse between completion of the course and when the participants are instated as working EMTs, there may be a loss of information.</a:t>
            </a:r>
          </a:p>
          <a:p>
            <a:r>
              <a:rPr lang="en-US" dirty="0" smtClean="0"/>
              <a:t>Level four evaluations:  The length of time between the completion of the course and the level four evaluation may pose a problem. Management may want faster answers to their questions about the success of the course and the ROI. Level four evaluations are cost prohibitive. It is difficult to separate outside variables that affect the performance of the participants and the control group on any given day.</a:t>
            </a:r>
          </a:p>
          <a:p>
            <a:endParaRPr lang="en-US" dirty="0"/>
          </a:p>
        </p:txBody>
      </p:sp>
      <p:sp>
        <p:nvSpPr>
          <p:cNvPr id="7" name="Title 6"/>
          <p:cNvSpPr>
            <a:spLocks noGrp="1"/>
          </p:cNvSpPr>
          <p:nvPr>
            <p:ph type="title"/>
          </p:nvPr>
        </p:nvSpPr>
        <p:spPr/>
        <p:txBody>
          <a:bodyPr>
            <a:normAutofit/>
          </a:bodyPr>
          <a:lstStyle/>
          <a:p>
            <a:pPr algn="ctr"/>
            <a:r>
              <a:rPr lang="en-US" sz="3200" dirty="0" smtClean="0"/>
              <a:t>Contextual Factors That Affect Results</a:t>
            </a:r>
            <a:endParaRPr lang="en-US" sz="3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latin typeface="Cambria" pitchFamily="18" charset="0"/>
              </a:rPr>
              <a:t>Thank You</a:t>
            </a:r>
          </a:p>
          <a:p>
            <a:endParaRPr lang="en-US" dirty="0" smtClean="0">
              <a:latin typeface="Cambria" pitchFamily="18" charset="0"/>
            </a:endParaRPr>
          </a:p>
          <a:p>
            <a:r>
              <a:rPr lang="en-US" b="1" dirty="0" smtClean="0">
                <a:latin typeface="Cambria" pitchFamily="18" charset="0"/>
              </a:rPr>
              <a:t>Presentation included</a:t>
            </a:r>
          </a:p>
          <a:p>
            <a:endParaRPr lang="en-US" sz="1800" b="1" dirty="0" smtClean="0">
              <a:latin typeface="Cambria" pitchFamily="18" charset="0"/>
            </a:endParaRPr>
          </a:p>
          <a:p>
            <a:pPr lvl="1"/>
            <a:r>
              <a:rPr lang="en-US" dirty="0" smtClean="0">
                <a:latin typeface="Cambria" pitchFamily="18" charset="0"/>
              </a:rPr>
              <a:t>Goals and Objectives</a:t>
            </a:r>
          </a:p>
          <a:p>
            <a:pPr lvl="1"/>
            <a:r>
              <a:rPr lang="en-US" dirty="0" smtClean="0">
                <a:latin typeface="Cambria" pitchFamily="18" charset="0"/>
              </a:rPr>
              <a:t>Teaching Strategies</a:t>
            </a:r>
          </a:p>
          <a:p>
            <a:pPr lvl="1"/>
            <a:r>
              <a:rPr lang="en-US" dirty="0" smtClean="0">
                <a:latin typeface="Cambria" pitchFamily="18" charset="0"/>
              </a:rPr>
              <a:t>Assessment Strategies</a:t>
            </a:r>
          </a:p>
          <a:p>
            <a:pPr lvl="1"/>
            <a:r>
              <a:rPr lang="en-US" dirty="0" smtClean="0">
                <a:latin typeface="Cambria" pitchFamily="18" charset="0"/>
              </a:rPr>
              <a:t>Course Evaluation</a:t>
            </a:r>
          </a:p>
          <a:p>
            <a:endParaRPr lang="en-US" dirty="0"/>
          </a:p>
        </p:txBody>
      </p:sp>
      <p:sp>
        <p:nvSpPr>
          <p:cNvPr id="3" name="Title 2"/>
          <p:cNvSpPr>
            <a:spLocks noGrp="1"/>
          </p:cNvSpPr>
          <p:nvPr>
            <p:ph type="title"/>
          </p:nvPr>
        </p:nvSpPr>
        <p:spPr/>
        <p:txBody>
          <a:bodyPr>
            <a:normAutofit/>
          </a:bodyPr>
          <a:lstStyle/>
          <a:p>
            <a:pPr algn="ctr"/>
            <a:r>
              <a:rPr lang="en-US" sz="4000" dirty="0" smtClean="0">
                <a:latin typeface="Cambria" pitchFamily="18" charset="0"/>
              </a:rPr>
              <a:t>Conclusion</a:t>
            </a:r>
            <a:endParaRPr lang="en-US" sz="4000" dirty="0">
              <a:latin typeface="Cambria"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71600"/>
            <a:ext cx="8229600" cy="4525963"/>
          </a:xfrm>
        </p:spPr>
        <p:txBody>
          <a:bodyPr/>
          <a:lstStyle/>
          <a:p>
            <a:r>
              <a:rPr lang="en-US" b="1" dirty="0" smtClean="0">
                <a:latin typeface="Cambria" pitchFamily="18" charset="0"/>
              </a:rPr>
              <a:t>Purpose – Introductory training program for emergency medical technicians</a:t>
            </a:r>
          </a:p>
          <a:p>
            <a:endParaRPr lang="en-US" b="1" dirty="0" smtClean="0">
              <a:latin typeface="Cambria" pitchFamily="18" charset="0"/>
            </a:endParaRPr>
          </a:p>
          <a:p>
            <a:r>
              <a:rPr lang="en-US" b="1" dirty="0" smtClean="0">
                <a:latin typeface="Cambria" pitchFamily="18" charset="0"/>
              </a:rPr>
              <a:t>Topics covered</a:t>
            </a:r>
          </a:p>
          <a:p>
            <a:r>
              <a:rPr lang="en-US" dirty="0" smtClean="0">
                <a:latin typeface="Cambria" pitchFamily="18" charset="0"/>
              </a:rPr>
              <a:t>Safe Measures when operating the ambulance</a:t>
            </a:r>
          </a:p>
          <a:p>
            <a:r>
              <a:rPr lang="en-US" dirty="0" smtClean="0">
                <a:latin typeface="Cambria" pitchFamily="18" charset="0"/>
              </a:rPr>
              <a:t>Initial assessment of patient’s condition</a:t>
            </a:r>
          </a:p>
          <a:p>
            <a:r>
              <a:rPr lang="en-US" dirty="0" smtClean="0">
                <a:latin typeface="Cambria" pitchFamily="18" charset="0"/>
              </a:rPr>
              <a:t>CPR and defibrillator operation</a:t>
            </a:r>
          </a:p>
          <a:p>
            <a:r>
              <a:rPr lang="en-US" dirty="0" smtClean="0">
                <a:latin typeface="Cambria" pitchFamily="18" charset="0"/>
              </a:rPr>
              <a:t>Incident report filing </a:t>
            </a:r>
          </a:p>
          <a:p>
            <a:endParaRPr lang="en-US" dirty="0"/>
          </a:p>
        </p:txBody>
      </p:sp>
      <p:sp>
        <p:nvSpPr>
          <p:cNvPr id="3" name="Title 2"/>
          <p:cNvSpPr>
            <a:spLocks noGrp="1"/>
          </p:cNvSpPr>
          <p:nvPr>
            <p:ph type="title"/>
          </p:nvPr>
        </p:nvSpPr>
        <p:spPr/>
        <p:txBody>
          <a:bodyPr>
            <a:normAutofit/>
          </a:bodyPr>
          <a:lstStyle/>
          <a:p>
            <a:pPr algn="ctr"/>
            <a:r>
              <a:rPr lang="en-US" sz="4000" dirty="0" smtClean="0">
                <a:latin typeface="Cambria" pitchFamily="18" charset="0"/>
              </a:rPr>
              <a:t>Introduction</a:t>
            </a:r>
            <a:endParaRPr lang="en-US" sz="4000" dirty="0">
              <a:latin typeface="Cambria"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133600"/>
            <a:ext cx="8229600" cy="3873691"/>
          </a:xfrm>
        </p:spPr>
        <p:txBody>
          <a:bodyPr/>
          <a:lstStyle/>
          <a:p>
            <a:pPr lvl="1">
              <a:buNone/>
            </a:pPr>
            <a:r>
              <a:rPr lang="en-US" sz="2700" b="1" i="1" dirty="0" smtClean="0">
                <a:latin typeface="Cambria" pitchFamily="18" charset="0"/>
              </a:rPr>
              <a:t>Goals and Objectives</a:t>
            </a:r>
          </a:p>
          <a:p>
            <a:pPr lvl="1">
              <a:buNone/>
            </a:pPr>
            <a:r>
              <a:rPr lang="en-US" sz="2700" b="1" i="1" dirty="0" smtClean="0">
                <a:latin typeface="Cambria" pitchFamily="18" charset="0"/>
              </a:rPr>
              <a:t>Strategies</a:t>
            </a:r>
          </a:p>
          <a:p>
            <a:pPr lvl="1">
              <a:buNone/>
            </a:pPr>
            <a:r>
              <a:rPr lang="en-US" sz="2700" b="1" i="1" dirty="0" smtClean="0">
                <a:latin typeface="Cambria" pitchFamily="18" charset="0"/>
              </a:rPr>
              <a:t>Assessments</a:t>
            </a:r>
          </a:p>
          <a:p>
            <a:pPr lvl="1">
              <a:buNone/>
            </a:pPr>
            <a:r>
              <a:rPr lang="en-US" sz="2700" b="1" i="1" dirty="0" smtClean="0">
                <a:latin typeface="Cambria" pitchFamily="18" charset="0"/>
              </a:rPr>
              <a:t>Course Evaluation</a:t>
            </a:r>
          </a:p>
          <a:p>
            <a:endParaRPr lang="en-US" dirty="0"/>
          </a:p>
        </p:txBody>
      </p:sp>
      <p:sp>
        <p:nvSpPr>
          <p:cNvPr id="3" name="Title 2"/>
          <p:cNvSpPr>
            <a:spLocks noGrp="1"/>
          </p:cNvSpPr>
          <p:nvPr>
            <p:ph type="title"/>
          </p:nvPr>
        </p:nvSpPr>
        <p:spPr>
          <a:xfrm>
            <a:off x="457200" y="685800"/>
            <a:ext cx="8229600" cy="1295400"/>
          </a:xfrm>
        </p:spPr>
        <p:txBody>
          <a:bodyPr>
            <a:normAutofit fontScale="90000"/>
          </a:bodyPr>
          <a:lstStyle/>
          <a:p>
            <a:pPr algn="ctr"/>
            <a:r>
              <a:rPr lang="en-US" dirty="0" smtClean="0">
                <a:latin typeface="Cambria" pitchFamily="18" charset="0"/>
              </a:rPr>
              <a:t>Slide Presentation</a:t>
            </a:r>
            <a:r>
              <a:rPr lang="en-US" dirty="0" smtClean="0"/>
              <a:t/>
            </a:r>
            <a:br>
              <a:rPr lang="en-US" dirty="0" smtClean="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Goal: </a:t>
            </a:r>
            <a:r>
              <a:rPr lang="en-US" dirty="0" smtClean="0"/>
              <a:t>Broad spectrum, complex, organizational, indication of program intentions</a:t>
            </a:r>
            <a:r>
              <a:rPr lang="en-US" dirty="0" smtClean="0"/>
              <a:t>.</a:t>
            </a:r>
          </a:p>
          <a:p>
            <a:r>
              <a:rPr lang="en-US" b="1" dirty="0" smtClean="0"/>
              <a:t>Objectives</a:t>
            </a:r>
            <a:r>
              <a:rPr lang="en-US" b="1" dirty="0" smtClean="0"/>
              <a:t>:</a:t>
            </a:r>
            <a:r>
              <a:rPr lang="en-US" dirty="0" smtClean="0"/>
              <a:t> Measurable, defined, operational, simple steps, and specific. Objectives contribute to the fulfillment of specified goals. Complete with a beginning and an end. </a:t>
            </a:r>
            <a:endParaRPr lang="en-US" dirty="0"/>
          </a:p>
        </p:txBody>
      </p:sp>
      <p:sp>
        <p:nvSpPr>
          <p:cNvPr id="3" name="Title 2"/>
          <p:cNvSpPr>
            <a:spLocks noGrp="1"/>
          </p:cNvSpPr>
          <p:nvPr>
            <p:ph type="title"/>
          </p:nvPr>
        </p:nvSpPr>
        <p:spPr/>
        <p:txBody>
          <a:bodyPr/>
          <a:lstStyle/>
          <a:p>
            <a:r>
              <a:rPr lang="en-US" sz="4400" dirty="0" smtClean="0">
                <a:latin typeface="Times New Roman" pitchFamily="18" charset="0"/>
                <a:cs typeface="Times New Roman" pitchFamily="18" charset="0"/>
              </a:rPr>
              <a:t>Learning Goals and Objectives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109728" indent="-457200">
              <a:buNone/>
              <a:defRPr/>
            </a:pPr>
            <a:r>
              <a:rPr lang="en-US" sz="2800" dirty="0" smtClean="0">
                <a:latin typeface="Times New Roman" pitchFamily="18" charset="0"/>
                <a:cs typeface="Times New Roman" pitchFamily="18" charset="0"/>
              </a:rPr>
              <a:t>Goal – When Operating an ambulance, the learner will be able to apply the correct safety measures</a:t>
            </a:r>
          </a:p>
          <a:p>
            <a:pPr marL="0" indent="0">
              <a:buClrTx/>
              <a:buNone/>
              <a:defRPr/>
            </a:pPr>
            <a:r>
              <a:rPr lang="en-US" sz="2800" dirty="0" smtClean="0">
                <a:latin typeface="Times New Roman" pitchFamily="18" charset="0"/>
                <a:cs typeface="Times New Roman" pitchFamily="18" charset="0"/>
              </a:rPr>
              <a:t>     1) Given an ambulance, students will be able to identify operating tools inside, what they are used for, how they work, where they are located and reasons why they are there.</a:t>
            </a:r>
          </a:p>
          <a:p>
            <a:pPr marL="0" indent="0">
              <a:buClrTx/>
              <a:buNone/>
              <a:defRPr/>
            </a:pPr>
            <a:r>
              <a:rPr lang="en-US" sz="2800" dirty="0" smtClean="0">
                <a:latin typeface="Times New Roman" pitchFamily="18" charset="0"/>
                <a:cs typeface="Times New Roman" pitchFamily="18" charset="0"/>
              </a:rPr>
              <a:t>     2) Students will be able to take a complete inventory and replace what is needed, keeping the vehicle sanitized, and complete an interior/exterior inspection to ensure the ambulance will work properly.</a:t>
            </a:r>
          </a:p>
          <a:p>
            <a:pPr marL="0" indent="0">
              <a:buClrTx/>
              <a:buNone/>
              <a:defRPr/>
            </a:pPr>
            <a:r>
              <a:rPr lang="en-US" sz="2800" dirty="0" smtClean="0">
                <a:latin typeface="Times New Roman" pitchFamily="18" charset="0"/>
                <a:cs typeface="Times New Roman" pitchFamily="18" charset="0"/>
              </a:rPr>
              <a:t>     3) Students will demonstrate an understanding of these tasks by evaluation.</a:t>
            </a:r>
          </a:p>
          <a:p>
            <a:endParaRPr lang="en-US" dirty="0"/>
          </a:p>
        </p:txBody>
      </p:sp>
      <p:sp>
        <p:nvSpPr>
          <p:cNvPr id="3" name="Title 2"/>
          <p:cNvSpPr>
            <a:spLocks noGrp="1"/>
          </p:cNvSpPr>
          <p:nvPr>
            <p:ph type="title"/>
          </p:nvPr>
        </p:nvSpPr>
        <p:spPr/>
        <p:txBody>
          <a:bodyPr/>
          <a:lstStyle/>
          <a:p>
            <a:r>
              <a:rPr lang="en-US" sz="4400" dirty="0" smtClean="0">
                <a:latin typeface="Times New Roman" pitchFamily="18" charset="0"/>
                <a:cs typeface="Times New Roman" pitchFamily="18" charset="0"/>
              </a:rPr>
              <a:t>Vehicle Safety Measures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109538" indent="0">
              <a:buFont typeface="Wingdings 3" pitchFamily="18" charset="2"/>
              <a:buNone/>
            </a:pPr>
            <a:r>
              <a:rPr lang="en-US" sz="2800" dirty="0" smtClean="0">
                <a:latin typeface="Times New Roman" pitchFamily="18" charset="0"/>
                <a:cs typeface="Times New Roman" pitchFamily="18" charset="0"/>
              </a:rPr>
              <a:t>Goal – Provided with a patient, the student will complete an initial assessment.</a:t>
            </a:r>
          </a:p>
          <a:p>
            <a:pPr marL="109538" indent="0">
              <a:buFont typeface="Wingdings 3" pitchFamily="18" charset="2"/>
              <a:buNone/>
            </a:pPr>
            <a:r>
              <a:rPr lang="en-US" sz="2800" dirty="0" smtClean="0">
                <a:latin typeface="Times New Roman" pitchFamily="18" charset="0"/>
                <a:cs typeface="Times New Roman" pitchFamily="18" charset="0"/>
              </a:rPr>
              <a:t>     1)  Students will properly assess a patient’s condition and secure the patient for transportation.</a:t>
            </a:r>
          </a:p>
          <a:p>
            <a:pPr marL="109538" indent="0">
              <a:buFont typeface="Wingdings 3" pitchFamily="18" charset="2"/>
              <a:buNone/>
            </a:pPr>
            <a:r>
              <a:rPr lang="en-US" sz="2800" dirty="0" smtClean="0">
                <a:latin typeface="Times New Roman" pitchFamily="18" charset="0"/>
                <a:cs typeface="Times New Roman" pitchFamily="18" charset="0"/>
              </a:rPr>
              <a:t>     2)  Students will demonstrate proper uses of pharmaceutical medication found in the ambulance and ask questions to administer the appropriate </a:t>
            </a:r>
            <a:r>
              <a:rPr lang="en-US" sz="2800" dirty="0" smtClean="0">
                <a:latin typeface="Times New Roman" pitchFamily="18" charset="0"/>
                <a:cs typeface="Times New Roman" pitchFamily="18" charset="0"/>
              </a:rPr>
              <a:t>medication including learning which medications or drugs are in the patient’s system.</a:t>
            </a:r>
            <a:endParaRPr lang="en-US" sz="2800" dirty="0" smtClean="0">
              <a:latin typeface="Times New Roman" pitchFamily="18" charset="0"/>
              <a:cs typeface="Times New Roman" pitchFamily="18" charset="0"/>
            </a:endParaRPr>
          </a:p>
          <a:p>
            <a:pPr marL="109538" indent="0">
              <a:buFont typeface="Wingdings 3" pitchFamily="18" charset="2"/>
              <a:buNone/>
            </a:pPr>
            <a:r>
              <a:rPr lang="en-US" sz="2800" dirty="0" smtClean="0">
                <a:latin typeface="Times New Roman" pitchFamily="18" charset="0"/>
                <a:cs typeface="Times New Roman" pitchFamily="18" charset="0"/>
              </a:rPr>
              <a:t>     3)  The student will learn physical compounds (chemical make-up) of medications, what they do</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proper </a:t>
            </a:r>
            <a:r>
              <a:rPr lang="en-US" sz="2800" dirty="0" smtClean="0">
                <a:latin typeface="Times New Roman" pitchFamily="18" charset="0"/>
                <a:cs typeface="Times New Roman" pitchFamily="18" charset="0"/>
              </a:rPr>
              <a:t>dosage, and </a:t>
            </a:r>
            <a:r>
              <a:rPr lang="en-US" sz="2800" dirty="0" smtClean="0">
                <a:latin typeface="Times New Roman" pitchFamily="18" charset="0"/>
                <a:cs typeface="Times New Roman" pitchFamily="18" charset="0"/>
              </a:rPr>
              <a:t>what medications </a:t>
            </a:r>
            <a:r>
              <a:rPr lang="en-US" sz="2800" dirty="0" smtClean="0">
                <a:latin typeface="Times New Roman" pitchFamily="18" charset="0"/>
                <a:cs typeface="Times New Roman" pitchFamily="18" charset="0"/>
              </a:rPr>
              <a:t>cause adverse effects when combined with medications or drugs that may be in the patient’s system.</a:t>
            </a:r>
            <a:endParaRPr lang="en-US" sz="2800" dirty="0" smtClean="0">
              <a:latin typeface="Times New Roman" pitchFamily="18" charset="0"/>
              <a:cs typeface="Times New Roman" pitchFamily="18" charset="0"/>
            </a:endParaRPr>
          </a:p>
          <a:p>
            <a:pPr marL="109538" indent="0">
              <a:buFont typeface="Wingdings 3" pitchFamily="18" charset="2"/>
              <a:buNone/>
            </a:pPr>
            <a:r>
              <a:rPr lang="en-US" sz="2800" dirty="0" smtClean="0">
                <a:latin typeface="Times New Roman" pitchFamily="18" charset="0"/>
                <a:cs typeface="Times New Roman" pitchFamily="18" charset="0"/>
              </a:rPr>
              <a:t>     </a:t>
            </a:r>
          </a:p>
          <a:p>
            <a:endParaRPr lang="en-US" dirty="0"/>
          </a:p>
        </p:txBody>
      </p:sp>
      <p:sp>
        <p:nvSpPr>
          <p:cNvPr id="3" name="Title 2"/>
          <p:cNvSpPr>
            <a:spLocks noGrp="1"/>
          </p:cNvSpPr>
          <p:nvPr>
            <p:ph type="title"/>
          </p:nvPr>
        </p:nvSpPr>
        <p:spPr/>
        <p:txBody>
          <a:bodyPr>
            <a:normAutofit fontScale="90000"/>
          </a:bodyPr>
          <a:lstStyle/>
          <a:p>
            <a:r>
              <a:rPr lang="en-US" sz="4400" dirty="0" smtClean="0">
                <a:latin typeface="Times New Roman" pitchFamily="18" charset="0"/>
                <a:cs typeface="Times New Roman" pitchFamily="18" charset="0"/>
              </a:rPr>
              <a:t>Initial Assessment of Patient’s Condition</a:t>
            </a:r>
            <a:br>
              <a:rPr lang="en-US" sz="4400" dirty="0" smtClean="0">
                <a:latin typeface="Times New Roman" pitchFamily="18" charset="0"/>
                <a:cs typeface="Times New Roman" pitchFamily="18" charset="0"/>
              </a:rPr>
            </a:b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109538" indent="0">
              <a:buFont typeface="Wingdings 3" pitchFamily="18" charset="2"/>
              <a:buNone/>
            </a:pPr>
            <a:r>
              <a:rPr lang="en-US" sz="2800" dirty="0" smtClean="0">
                <a:latin typeface="Times New Roman" pitchFamily="18" charset="0"/>
                <a:cs typeface="Times New Roman" pitchFamily="18" charset="0"/>
              </a:rPr>
              <a:t>Goal – Provided with a patient, students will be able to perform CPR and operate the Automated External Defibrillator (AED).</a:t>
            </a:r>
          </a:p>
          <a:p>
            <a:pPr marL="109538" indent="0">
              <a:buFont typeface="Wingdings 3" pitchFamily="18" charset="2"/>
              <a:buNone/>
            </a:pPr>
            <a:r>
              <a:rPr lang="en-US" sz="2800" dirty="0" smtClean="0">
                <a:latin typeface="Times New Roman" pitchFamily="18" charset="0"/>
                <a:cs typeface="Times New Roman" pitchFamily="18" charset="0"/>
              </a:rPr>
              <a:t>     1)  Students will demonstrate the proper procedures of CPR; using a practice dummy (or Annie Doll</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with zero discrepancies</a:t>
            </a:r>
            <a:r>
              <a:rPr lang="en-US" sz="2800" dirty="0" smtClean="0">
                <a:latin typeface="Times New Roman" pitchFamily="18" charset="0"/>
                <a:cs typeface="Times New Roman" pitchFamily="18" charset="0"/>
              </a:rPr>
              <a:t>.</a:t>
            </a:r>
            <a:endParaRPr lang="en-US" sz="2800" dirty="0" smtClean="0">
              <a:latin typeface="Times New Roman" pitchFamily="18" charset="0"/>
              <a:cs typeface="Times New Roman" pitchFamily="18" charset="0"/>
            </a:endParaRPr>
          </a:p>
          <a:p>
            <a:pPr marL="109538" indent="0">
              <a:buFont typeface="Wingdings 3" pitchFamily="18" charset="2"/>
              <a:buNone/>
            </a:pPr>
            <a:r>
              <a:rPr lang="en-US" sz="2800" dirty="0" smtClean="0">
                <a:latin typeface="Times New Roman" pitchFamily="18" charset="0"/>
                <a:cs typeface="Times New Roman" pitchFamily="18" charset="0"/>
              </a:rPr>
              <a:t>     2)  Provided with an AED for instructional purposes, students will demonstrate proper use of the Automated External </a:t>
            </a:r>
            <a:r>
              <a:rPr lang="en-US" sz="2800" dirty="0" smtClean="0">
                <a:latin typeface="Times New Roman" pitchFamily="18" charset="0"/>
                <a:cs typeface="Times New Roman" pitchFamily="18" charset="0"/>
              </a:rPr>
              <a:t>Defibrillator </a:t>
            </a:r>
            <a:r>
              <a:rPr lang="en-US" sz="2800" dirty="0" smtClean="0">
                <a:latin typeface="Times New Roman" pitchFamily="18" charset="0"/>
                <a:cs typeface="Times New Roman" pitchFamily="18" charset="0"/>
              </a:rPr>
              <a:t>with zero discrepancies</a:t>
            </a:r>
            <a:r>
              <a:rPr lang="en-US" sz="2800" dirty="0" smtClean="0">
                <a:latin typeface="Times New Roman" pitchFamily="18" charset="0"/>
                <a:cs typeface="Times New Roman" pitchFamily="18" charset="0"/>
              </a:rPr>
              <a:t>.</a:t>
            </a:r>
            <a:endParaRPr lang="en-US" sz="2800" dirty="0" smtClean="0">
              <a:latin typeface="Times New Roman" pitchFamily="18" charset="0"/>
              <a:cs typeface="Times New Roman" pitchFamily="18" charset="0"/>
            </a:endParaRPr>
          </a:p>
          <a:p>
            <a:pPr marL="109538" indent="0">
              <a:buFont typeface="Wingdings 3" pitchFamily="18" charset="2"/>
              <a:buNone/>
            </a:pPr>
            <a:r>
              <a:rPr lang="en-US" sz="2800" dirty="0" smtClean="0">
                <a:latin typeface="Times New Roman" pitchFamily="18" charset="0"/>
                <a:cs typeface="Times New Roman" pitchFamily="18" charset="0"/>
              </a:rPr>
              <a:t>     </a:t>
            </a:r>
          </a:p>
          <a:p>
            <a:endParaRPr lang="en-US" dirty="0"/>
          </a:p>
        </p:txBody>
      </p:sp>
      <p:sp>
        <p:nvSpPr>
          <p:cNvPr id="3" name="Title 2"/>
          <p:cNvSpPr>
            <a:spLocks noGrp="1"/>
          </p:cNvSpPr>
          <p:nvPr>
            <p:ph type="title"/>
          </p:nvPr>
        </p:nvSpPr>
        <p:spPr/>
        <p:txBody>
          <a:bodyPr/>
          <a:lstStyle/>
          <a:p>
            <a:r>
              <a:rPr lang="en-US" sz="4400" dirty="0" smtClean="0">
                <a:latin typeface="Times New Roman" pitchFamily="18" charset="0"/>
                <a:cs typeface="Times New Roman" pitchFamily="18" charset="0"/>
              </a:rPr>
              <a:t>CPR and Defibrillator Operation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8" indent="0">
              <a:buFont typeface="Wingdings 3" pitchFamily="18" charset="2"/>
              <a:buNone/>
            </a:pPr>
            <a:r>
              <a:rPr lang="en-US" sz="2800" dirty="0" smtClean="0">
                <a:latin typeface="Times New Roman" pitchFamily="18" charset="0"/>
                <a:cs typeface="Times New Roman" pitchFamily="18" charset="0"/>
              </a:rPr>
              <a:t>Goal – When given all the necessary information, students will be able to complete and file an incident report.</a:t>
            </a:r>
          </a:p>
          <a:p>
            <a:pPr marL="109538" indent="0">
              <a:buFont typeface="Wingdings 3" pitchFamily="18" charset="2"/>
              <a:buNone/>
            </a:pPr>
            <a:r>
              <a:rPr lang="en-US" sz="2800" dirty="0" smtClean="0">
                <a:latin typeface="Times New Roman" pitchFamily="18" charset="0"/>
                <a:cs typeface="Times New Roman" pitchFamily="18" charset="0"/>
              </a:rPr>
              <a:t>     1)  Students will understand the proper procedure and time to fill out an incident report.</a:t>
            </a:r>
          </a:p>
          <a:p>
            <a:pPr marL="109538" indent="0">
              <a:buFont typeface="Wingdings 3" pitchFamily="18" charset="2"/>
              <a:buNone/>
            </a:pPr>
            <a:r>
              <a:rPr lang="en-US" sz="2800" dirty="0" smtClean="0">
                <a:latin typeface="Times New Roman" pitchFamily="18" charset="0"/>
                <a:cs typeface="Times New Roman" pitchFamily="18" charset="0"/>
              </a:rPr>
              <a:t>     2)  Students will demonstrate knowledge of reporting the incident to whom and where to file at the end of their shift.</a:t>
            </a:r>
          </a:p>
          <a:p>
            <a:endParaRPr lang="en-US" dirty="0"/>
          </a:p>
        </p:txBody>
      </p:sp>
      <p:sp>
        <p:nvSpPr>
          <p:cNvPr id="3" name="Title 2"/>
          <p:cNvSpPr>
            <a:spLocks noGrp="1"/>
          </p:cNvSpPr>
          <p:nvPr>
            <p:ph type="title"/>
          </p:nvPr>
        </p:nvSpPr>
        <p:spPr/>
        <p:txBody>
          <a:bodyPr/>
          <a:lstStyle/>
          <a:p>
            <a:r>
              <a:rPr lang="en-US" sz="4400" dirty="0" smtClean="0">
                <a:latin typeface="Times New Roman" pitchFamily="18" charset="0"/>
                <a:cs typeface="Times New Roman" pitchFamily="18" charset="0"/>
              </a:rPr>
              <a:t>Incident Reports and Filing</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212</TotalTime>
  <Words>2487</Words>
  <Application>Microsoft Office PowerPoint</Application>
  <PresentationFormat>On-screen Show (4:3)</PresentationFormat>
  <Paragraphs>173</Paragraphs>
  <Slides>22</Slides>
  <Notes>13</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Concourse</vt:lpstr>
      <vt:lpstr> Curriculum Development Group D Walden University Dr. Burke 8 July, 2012  </vt:lpstr>
      <vt:lpstr>Emergency  Services  Course Proposal</vt:lpstr>
      <vt:lpstr>Introduction</vt:lpstr>
      <vt:lpstr>Slide Presentation </vt:lpstr>
      <vt:lpstr>Learning Goals and Objectives</vt:lpstr>
      <vt:lpstr>Vehicle Safety Measures</vt:lpstr>
      <vt:lpstr>Initial Assessment of Patient’s Condition </vt:lpstr>
      <vt:lpstr>CPR and Defibrillator Operation</vt:lpstr>
      <vt:lpstr>Incident Reports and Filing</vt:lpstr>
      <vt:lpstr>Assessments </vt:lpstr>
      <vt:lpstr>Assessments</vt:lpstr>
      <vt:lpstr>Instructional Strategies </vt:lpstr>
      <vt:lpstr>Instructional Strategies</vt:lpstr>
      <vt:lpstr>Instructional Strategies &amp; Activities</vt:lpstr>
      <vt:lpstr>Slide 15</vt:lpstr>
      <vt:lpstr>Overview of Proposed Evaluation Plan</vt:lpstr>
      <vt:lpstr>Reviews</vt:lpstr>
      <vt:lpstr>Small Group Review</vt:lpstr>
      <vt:lpstr>Level One Evaluation</vt:lpstr>
      <vt:lpstr> Higher Level Evaluations</vt:lpstr>
      <vt:lpstr>Contextual Factors That Affect Results</vt:lpstr>
      <vt:lpstr>Conclusion</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Emergency  Services</dc:title>
  <dc:creator>Valued Acer Customer</dc:creator>
  <cp:lastModifiedBy>McCormick</cp:lastModifiedBy>
  <cp:revision>15</cp:revision>
  <dcterms:created xsi:type="dcterms:W3CDTF">2012-06-06T22:26:02Z</dcterms:created>
  <dcterms:modified xsi:type="dcterms:W3CDTF">2012-07-07T17:30:28Z</dcterms:modified>
</cp:coreProperties>
</file>