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88" autoAdjust="0"/>
  </p:normalViewPr>
  <p:slideViewPr>
    <p:cSldViewPr>
      <p:cViewPr varScale="1">
        <p:scale>
          <a:sx n="81" d="100"/>
          <a:sy n="81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106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55DFE-BEB5-4286-88BA-89FFFA85A7CC}" type="datetimeFigureOut">
              <a:rPr lang="en-US" smtClean="0"/>
              <a:t>7/3/2012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35BB2-459A-49C7-859F-2CC725962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3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9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Pencil and Paper 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 is used to determine whether learner can identify correct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a given list. It also assists when the learner may have to apply a concept or principle to identify the correct answer.  With Pencil &amp;</a:t>
            </a:r>
            <a:r>
              <a:rPr lang="en-US" sz="9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Paper, a commonly used format would be multiple choice. Some examples for this method of assessment include: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Ambulance item inspection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CPR procedure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Patient assessment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Drug choice to administer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Short Answer</a:t>
            </a:r>
            <a:r>
              <a:rPr lang="en-US" sz="9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another pencil &amp; paper assessment method.  This helps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learners'  to determine reasons for making a decision.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requires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of intellectual skills and thinking.  Examples include: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Respond and reflect to scenarios given.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the medicines, how they work, and what drugs interact negatively.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Complete the incident reports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 items in the ambulance and their use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9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9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On-the-job Performance via </a:t>
            </a:r>
            <a:r>
              <a:rPr lang="en-US" sz="9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Simulation</a:t>
            </a:r>
            <a:r>
              <a:rPr lang="en-US" sz="9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allows the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Instructor to gain objective feedback, helps clarify learning. It aids the Instructor as an instructional tool. Learners apply learning during instruction and get immediate feedback.  Examples include: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Witness the student driving the ambulance and ensure safe practices are being met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Witness the CPR and AED procedure with a dummy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On-the-job Performance via </a:t>
            </a:r>
            <a:r>
              <a:rPr lang="en-US" sz="9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 Play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valid and practical tool as it measures what it claims to measure and the assessment is close to real life. Examples of this assessment include: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 the Patient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Conducting CPR</a:t>
            </a:r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EF4AE-F544-4A06-A5D5-F140D569C50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84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B6B917-261B-4943-B092-63FD5A289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2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4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0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247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white"/>
                </a:solidFill>
              </a:rPr>
              <a:pPr/>
              <a:t>7/3/2012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594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white"/>
                </a:solidFill>
              </a:rPr>
              <a:pPr/>
              <a:t>7/3/2012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92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44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white"/>
                </a:solidFill>
              </a:rPr>
              <a:pPr/>
              <a:t>7/3/2012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813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2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469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>
                <a:solidFill>
                  <a:prstClr val="white"/>
                </a:solidFill>
              </a:rPr>
              <a:pPr/>
              <a:t>7/3/2012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B6B917-261B-4943-B092-63FD5A28904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885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9307FF-A44C-4F25-B12F-DEABDBD0B247}" type="datetimeFigureOut">
              <a:rPr lang="en-US" smtClean="0">
                <a:solidFill>
                  <a:prstClr val="black"/>
                </a:solidFill>
              </a:rPr>
              <a:pPr/>
              <a:t>7/3/2012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B6B917-261B-4943-B092-63FD5A28904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3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Pencil </a:t>
            </a: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&amp; Paper 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dirty="0" smtClean="0">
                <a:solidFill>
                  <a:schemeClr val="accent4"/>
                </a:solidFill>
                <a:latin typeface="Cambria" pitchFamily="18" charset="0"/>
              </a:rPr>
              <a:t>: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i="1" dirty="0" smtClean="0">
                <a:latin typeface="Cambria" pitchFamily="18" charset="0"/>
              </a:rPr>
              <a:t>What does CAB mean when performing CPR? Or </a:t>
            </a:r>
          </a:p>
          <a:p>
            <a:pPr lvl="1"/>
            <a:r>
              <a:rPr lang="en-US" i="1" dirty="0">
                <a:latin typeface="Cambria" pitchFamily="18" charset="0"/>
              </a:rPr>
              <a:t>What is a known allergic reaction to penicillin</a:t>
            </a:r>
            <a:r>
              <a:rPr lang="en-US" i="1" dirty="0" smtClean="0">
                <a:latin typeface="Cambria" pitchFamily="18" charset="0"/>
              </a:rPr>
              <a:t>?</a:t>
            </a:r>
          </a:p>
          <a:p>
            <a:pPr>
              <a:buClr>
                <a:schemeClr val="tx1"/>
              </a:buClr>
            </a:pPr>
            <a:r>
              <a:rPr lang="en-US" b="1" i="1" dirty="0" smtClean="0">
                <a:latin typeface="Cambria" pitchFamily="18" charset="0"/>
              </a:rPr>
              <a:t>On-the-Job Performance via </a:t>
            </a: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Simulation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dirty="0" smtClean="0">
                <a:latin typeface="Cambria" pitchFamily="18" charset="0"/>
              </a:rPr>
              <a:t>: </a:t>
            </a:r>
            <a:r>
              <a:rPr lang="en-US" i="1" dirty="0" smtClean="0">
                <a:latin typeface="Cambria" pitchFamily="18" charset="0"/>
              </a:rPr>
              <a:t>Utilizing a checklist, the Instructor will check items off as they occur.</a:t>
            </a:r>
          </a:p>
          <a:p>
            <a:pPr>
              <a:buClr>
                <a:schemeClr val="tx1"/>
              </a:buClr>
            </a:pPr>
            <a:r>
              <a:rPr lang="en-US" b="1" i="1" dirty="0" smtClean="0">
                <a:latin typeface="Cambria" pitchFamily="18" charset="0"/>
              </a:rPr>
              <a:t>On-the-Job Performance via </a:t>
            </a:r>
            <a:r>
              <a:rPr lang="en-US" b="1" i="1" dirty="0" smtClean="0">
                <a:solidFill>
                  <a:schemeClr val="accent4"/>
                </a:solidFill>
                <a:latin typeface="Cambria" pitchFamily="18" charset="0"/>
              </a:rPr>
              <a:t>Role Play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  <a:latin typeface="Cambria" pitchFamily="18" charset="0"/>
              </a:rPr>
              <a:t>Ex</a:t>
            </a:r>
            <a:r>
              <a:rPr lang="en-US" b="1" dirty="0" smtClean="0">
                <a:latin typeface="Cambria" pitchFamily="18" charset="0"/>
              </a:rPr>
              <a:t>: </a:t>
            </a:r>
            <a:r>
              <a:rPr lang="en-US" i="1" dirty="0">
                <a:latin typeface="Cambria" pitchFamily="18" charset="0"/>
              </a:rPr>
              <a:t>The “Annie” doll works with the training AED to run the student through </a:t>
            </a:r>
            <a:r>
              <a:rPr lang="en-US" i="1" dirty="0" smtClean="0">
                <a:latin typeface="Cambria" pitchFamily="18" charset="0"/>
              </a:rPr>
              <a:t>different, </a:t>
            </a:r>
            <a:r>
              <a:rPr lang="en-US" i="1" smtClean="0">
                <a:latin typeface="Cambria" pitchFamily="18" charset="0"/>
              </a:rPr>
              <a:t>real life scenarios</a:t>
            </a:r>
            <a:r>
              <a:rPr lang="en-US" dirty="0" smtClean="0">
                <a:latin typeface="Cambria" pitchFamily="18" charset="0"/>
              </a:rPr>
              <a:t>.</a:t>
            </a:r>
            <a:endParaRPr lang="en-US" dirty="0">
              <a:latin typeface="Cambria" pitchFamily="18" charset="0"/>
            </a:endParaRPr>
          </a:p>
          <a:p>
            <a:pPr lvl="1"/>
            <a:endParaRPr lang="en-US" b="1" dirty="0"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/>
                <a:latin typeface="Cambria" pitchFamily="18" charset="0"/>
              </a:rPr>
              <a:t>Assessments</a:t>
            </a:r>
            <a:endParaRPr lang="en-US" sz="4000" dirty="0"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627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314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Assessments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Assessments</dc:title>
  <dc:creator>SNB</dc:creator>
  <cp:lastModifiedBy>SNB</cp:lastModifiedBy>
  <cp:revision>1</cp:revision>
  <dcterms:created xsi:type="dcterms:W3CDTF">2012-07-03T12:09:16Z</dcterms:created>
  <dcterms:modified xsi:type="dcterms:W3CDTF">2012-07-03T12:12:59Z</dcterms:modified>
</cp:coreProperties>
</file>